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93"/>
  </p:notesMasterIdLst>
  <p:handoutMasterIdLst>
    <p:handoutMasterId r:id="rId94"/>
  </p:handoutMasterIdLst>
  <p:sldIdLst>
    <p:sldId id="852" r:id="rId2"/>
    <p:sldId id="854" r:id="rId3"/>
    <p:sldId id="855" r:id="rId4"/>
    <p:sldId id="856" r:id="rId5"/>
    <p:sldId id="858" r:id="rId6"/>
    <p:sldId id="312" r:id="rId7"/>
    <p:sldId id="293" r:id="rId8"/>
    <p:sldId id="292" r:id="rId9"/>
    <p:sldId id="294" r:id="rId10"/>
    <p:sldId id="307" r:id="rId11"/>
    <p:sldId id="836" r:id="rId12"/>
    <p:sldId id="422" r:id="rId13"/>
    <p:sldId id="829" r:id="rId14"/>
    <p:sldId id="827" r:id="rId15"/>
    <p:sldId id="296" r:id="rId16"/>
    <p:sldId id="860" r:id="rId17"/>
    <p:sldId id="309" r:id="rId18"/>
    <p:sldId id="306" r:id="rId19"/>
    <p:sldId id="861" r:id="rId20"/>
    <p:sldId id="419" r:id="rId21"/>
    <p:sldId id="863" r:id="rId22"/>
    <p:sldId id="912" r:id="rId23"/>
    <p:sldId id="914" r:id="rId24"/>
    <p:sldId id="915" r:id="rId25"/>
    <p:sldId id="913" r:id="rId26"/>
    <p:sldId id="864" r:id="rId27"/>
    <p:sldId id="875" r:id="rId28"/>
    <p:sldId id="862" r:id="rId29"/>
    <p:sldId id="938" r:id="rId30"/>
    <p:sldId id="876" r:id="rId31"/>
    <p:sldId id="882" r:id="rId32"/>
    <p:sldId id="877" r:id="rId33"/>
    <p:sldId id="878" r:id="rId34"/>
    <p:sldId id="916" r:id="rId35"/>
    <p:sldId id="917" r:id="rId36"/>
    <p:sldId id="920" r:id="rId37"/>
    <p:sldId id="918" r:id="rId38"/>
    <p:sldId id="919" r:id="rId39"/>
    <p:sldId id="921" r:id="rId40"/>
    <p:sldId id="922" r:id="rId41"/>
    <p:sldId id="923" r:id="rId42"/>
    <p:sldId id="937" r:id="rId43"/>
    <p:sldId id="931" r:id="rId44"/>
    <p:sldId id="900" r:id="rId45"/>
    <p:sldId id="897" r:id="rId46"/>
    <p:sldId id="890" r:id="rId47"/>
    <p:sldId id="889" r:id="rId48"/>
    <p:sldId id="924" r:id="rId49"/>
    <p:sldId id="927" r:id="rId50"/>
    <p:sldId id="929" r:id="rId51"/>
    <p:sldId id="930" r:id="rId52"/>
    <p:sldId id="928" r:id="rId53"/>
    <p:sldId id="932" r:id="rId54"/>
    <p:sldId id="925" r:id="rId55"/>
    <p:sldId id="926" r:id="rId56"/>
    <p:sldId id="933" r:id="rId57"/>
    <p:sldId id="934" r:id="rId58"/>
    <p:sldId id="936" r:id="rId59"/>
    <p:sldId id="940" r:id="rId60"/>
    <p:sldId id="939" r:id="rId61"/>
    <p:sldId id="935" r:id="rId62"/>
    <p:sldId id="941" r:id="rId63"/>
    <p:sldId id="942" r:id="rId64"/>
    <p:sldId id="943" r:id="rId65"/>
    <p:sldId id="944" r:id="rId66"/>
    <p:sldId id="945" r:id="rId67"/>
    <p:sldId id="898" r:id="rId68"/>
    <p:sldId id="896" r:id="rId69"/>
    <p:sldId id="891" r:id="rId70"/>
    <p:sldId id="902" r:id="rId71"/>
    <p:sldId id="901" r:id="rId72"/>
    <p:sldId id="892" r:id="rId73"/>
    <p:sldId id="903" r:id="rId74"/>
    <p:sldId id="905" r:id="rId75"/>
    <p:sldId id="870" r:id="rId76"/>
    <p:sldId id="871" r:id="rId77"/>
    <p:sldId id="908" r:id="rId78"/>
    <p:sldId id="867" r:id="rId79"/>
    <p:sldId id="907" r:id="rId80"/>
    <p:sldId id="868" r:id="rId81"/>
    <p:sldId id="906" r:id="rId82"/>
    <p:sldId id="909" r:id="rId83"/>
    <p:sldId id="872" r:id="rId84"/>
    <p:sldId id="873" r:id="rId85"/>
    <p:sldId id="910" r:id="rId86"/>
    <p:sldId id="911" r:id="rId87"/>
    <p:sldId id="865" r:id="rId88"/>
    <p:sldId id="414" r:id="rId89"/>
    <p:sldId id="866" r:id="rId90"/>
    <p:sldId id="869" r:id="rId91"/>
    <p:sldId id="403" r:id="rId9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A3FF"/>
    <a:srgbClr val="C30D3E"/>
    <a:srgbClr val="FFFFFF"/>
    <a:srgbClr val="1C5D9C"/>
    <a:srgbClr val="A6A6A6"/>
    <a:srgbClr val="5F5E5F"/>
    <a:srgbClr val="D97B1E"/>
    <a:srgbClr val="8D351A"/>
    <a:srgbClr val="5F2311"/>
    <a:srgbClr val="1B5B9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68" autoAdjust="0"/>
    <p:restoredTop sz="94433" autoAdjust="0"/>
  </p:normalViewPr>
  <p:slideViewPr>
    <p:cSldViewPr snapToGrid="0">
      <p:cViewPr>
        <p:scale>
          <a:sx n="100" d="100"/>
          <a:sy n="100" d="100"/>
        </p:scale>
        <p:origin x="848" y="320"/>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9/13/20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9/13/20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5</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37</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39</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6</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hyperlink" Target="https://hesim-dev.github.io/ispor-short-course/articles/individual-paient-simulation.html" TargetMode="External"/><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hyperlink" Target="https://hesim-dev.github.io/ispor-short-course/articles/partitioned-survival-model-simple.html" TargetMode="Externa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hyperlink" Target="https://hesim-dev.github.io/ispor-short-course/articles/decision-analysis.html" TargetMode="External"/><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4273295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Virtually all textbooks use it </a:t>
            </a:r>
          </a:p>
          <a:p>
            <a:r>
              <a:rPr lang="en-US" dirty="0"/>
              <a:t>And for simple models, it is transparent and fast to build </a:t>
            </a:r>
          </a:p>
          <a:p>
            <a:r>
              <a:rPr lang="en-US" dirty="0"/>
              <a:t>However……</a:t>
            </a:r>
          </a:p>
          <a:p>
            <a:pPr marL="563562" lvl="1" indent="-342900"/>
            <a:endParaRPr lang="en-US" dirty="0"/>
          </a:p>
          <a:p>
            <a:endParaRPr lang="en-US" dirty="0"/>
          </a:p>
          <a:p>
            <a:endParaRPr lang="en-US" dirty="0"/>
          </a:p>
        </p:txBody>
      </p:sp>
      <p:pic>
        <p:nvPicPr>
          <p:cNvPr id="4" name="Picture 2">
            <a:extLst>
              <a:ext uri="{FF2B5EF4-FFF2-40B4-BE49-F238E27FC236}">
                <a16:creationId xmlns:a16="http://schemas.microsoft.com/office/drawing/2014/main" id="{0B70C7B3-6D74-478B-AEFF-F4A599CCDCB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01612" y="2343954"/>
            <a:ext cx="4757533" cy="2566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FC8F35AA-9B5F-4D19-A460-5366338B1D2B}"/>
              </a:ext>
            </a:extLst>
          </p:cNvPr>
          <p:cNvSpPr txBox="1"/>
          <p:nvPr/>
        </p:nvSpPr>
        <p:spPr>
          <a:xfrm>
            <a:off x="4759818" y="3700176"/>
            <a:ext cx="2420154" cy="338554"/>
          </a:xfrm>
          <a:prstGeom prst="rect">
            <a:avLst/>
          </a:prstGeom>
          <a:noFill/>
        </p:spPr>
        <p:txBody>
          <a:bodyPr wrap="square" rtlCol="0">
            <a:spAutoFit/>
          </a:bodyPr>
          <a:lstStyle/>
          <a:p>
            <a:r>
              <a:rPr lang="en-US" sz="1600" dirty="0">
                <a:solidFill>
                  <a:srgbClr val="FF0000"/>
                </a:solidFill>
                <a:latin typeface="Arial"/>
                <a:cs typeface="Arial"/>
              </a:rPr>
              <a:t>Transparent???</a:t>
            </a:r>
          </a:p>
        </p:txBody>
      </p:sp>
      <p:sp>
        <p:nvSpPr>
          <p:cNvPr id="6" name="Slide Number Placeholder 3">
            <a:extLst>
              <a:ext uri="{FF2B5EF4-FFF2-40B4-BE49-F238E27FC236}">
                <a16:creationId xmlns:a16="http://schemas.microsoft.com/office/drawing/2014/main" id="{3387B24C-3397-B747-B04A-1931AC959F1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400563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A80BA-A31F-41A3-B4C1-15D264888425}"/>
              </a:ext>
            </a:extLst>
          </p:cNvPr>
          <p:cNvPicPr>
            <a:picLocks noChangeAspect="1"/>
          </p:cNvPicPr>
          <p:nvPr/>
        </p:nvPicPr>
        <p:blipFill>
          <a:blip r:embed="rId2"/>
          <a:stretch>
            <a:fillRect/>
          </a:stretch>
        </p:blipFill>
        <p:spPr>
          <a:xfrm>
            <a:off x="442921" y="312073"/>
            <a:ext cx="8243879" cy="4519353"/>
          </a:xfrm>
          <a:prstGeom prst="rect">
            <a:avLst/>
          </a:prstGeom>
        </p:spPr>
      </p:pic>
      <p:sp>
        <p:nvSpPr>
          <p:cNvPr id="4" name="Slide Number Placeholder 3">
            <a:extLst>
              <a:ext uri="{FF2B5EF4-FFF2-40B4-BE49-F238E27FC236}">
                <a16:creationId xmlns:a16="http://schemas.microsoft.com/office/drawing/2014/main" id="{9B96498A-CD3E-1D48-89BF-835136579EE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2211953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869070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CFDD-0964-2845-AC27-65868DC6B1BD}"/>
              </a:ext>
            </a:extLst>
          </p:cNvPr>
          <p:cNvSpPr>
            <a:spLocks noGrp="1"/>
          </p:cNvSpPr>
          <p:nvPr>
            <p:ph type="title"/>
          </p:nvPr>
        </p:nvSpPr>
        <p:spPr/>
        <p:txBody>
          <a:bodyPr/>
          <a:lstStyle/>
          <a:p>
            <a:r>
              <a:rPr lang="en-US" dirty="0"/>
              <a:t>Criticisms</a:t>
            </a:r>
          </a:p>
        </p:txBody>
      </p:sp>
      <p:sp>
        <p:nvSpPr>
          <p:cNvPr id="3" name="Content Placeholder 2">
            <a:extLst>
              <a:ext uri="{FF2B5EF4-FFF2-40B4-BE49-F238E27FC236}">
                <a16:creationId xmlns:a16="http://schemas.microsoft.com/office/drawing/2014/main" id="{78DAC745-7B51-734A-AC49-43B8DFC74255}"/>
              </a:ext>
            </a:extLst>
          </p:cNvPr>
          <p:cNvSpPr>
            <a:spLocks noGrp="1"/>
          </p:cNvSpPr>
          <p:nvPr>
            <p:ph idx="1"/>
          </p:nvPr>
        </p:nvSpPr>
        <p:spPr/>
        <p:txBody>
          <a:bodyPr/>
          <a:lstStyle/>
          <a:p>
            <a:r>
              <a:rPr lang="en-US" dirty="0"/>
              <a:t>Really hard to check, models can be validated by building second one from scratch, this is rarely done due to budget and time constraints</a:t>
            </a:r>
          </a:p>
          <a:p>
            <a:r>
              <a:rPr lang="en-US" dirty="0"/>
              <a:t>Complex procedures generally require VBA knowledge </a:t>
            </a:r>
          </a:p>
          <a:p>
            <a:r>
              <a:rPr lang="en-US" dirty="0"/>
              <a:t>Increasingly more data and other models, inform CEA. Excel cannot do all of these things</a:t>
            </a:r>
          </a:p>
          <a:p>
            <a:r>
              <a:rPr lang="en-US" dirty="0"/>
              <a:t>Slow performance with large and complex models </a:t>
            </a:r>
          </a:p>
          <a:p>
            <a:endParaRPr lang="en-US" dirty="0"/>
          </a:p>
        </p:txBody>
      </p:sp>
      <p:sp>
        <p:nvSpPr>
          <p:cNvPr id="4" name="Slide Number Placeholder 3">
            <a:extLst>
              <a:ext uri="{FF2B5EF4-FFF2-40B4-BE49-F238E27FC236}">
                <a16:creationId xmlns:a16="http://schemas.microsoft.com/office/drawing/2014/main" id="{94068012-20D4-B84D-B423-FDA2866E757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261527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regression analysis, hypothesis testing, data management, visualization and cleaning (and many, many other things)</a:t>
            </a:r>
          </a:p>
          <a:p>
            <a:r>
              <a:rPr lang="en-US" dirty="0"/>
              <a:t>All parts of an analysis can exist in one file (code)</a:t>
            </a:r>
          </a:p>
          <a:p>
            <a:r>
              <a:rPr lang="en-US" dirty="0"/>
              <a:t>CEA models can be coded from ‘scratch’ using r core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638C1-C720-4BEC-AC97-1150569F2967}"/>
              </a:ext>
            </a:extLst>
          </p:cNvPr>
          <p:cNvSpPr>
            <a:spLocks noGrp="1"/>
          </p:cNvSpPr>
          <p:nvPr>
            <p:ph type="title"/>
          </p:nvPr>
        </p:nvSpPr>
        <p:spPr/>
        <p:txBody>
          <a:bodyPr/>
          <a:lstStyle/>
          <a:p>
            <a:r>
              <a:rPr lang="en-US" dirty="0"/>
              <a:t>Programing in R</a:t>
            </a:r>
          </a:p>
        </p:txBody>
      </p:sp>
      <p:sp>
        <p:nvSpPr>
          <p:cNvPr id="3" name="Content Placeholder 2">
            <a:extLst>
              <a:ext uri="{FF2B5EF4-FFF2-40B4-BE49-F238E27FC236}">
                <a16:creationId xmlns:a16="http://schemas.microsoft.com/office/drawing/2014/main" id="{050EEB18-29BA-4E94-A59B-5D77C149FC1A}"/>
              </a:ext>
            </a:extLst>
          </p:cNvPr>
          <p:cNvSpPr txBox="1">
            <a:spLocks/>
          </p:cNvSpPr>
          <p:nvPr/>
        </p:nvSpPr>
        <p:spPr>
          <a:xfrm>
            <a:off x="457200" y="1150936"/>
            <a:ext cx="7616825" cy="3107797"/>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Everything is an object or function</a:t>
            </a:r>
          </a:p>
          <a:p>
            <a:r>
              <a:rPr lang="en-US" dirty="0"/>
              <a:t>Code can be highly customized or generalized to suit purposes</a:t>
            </a:r>
          </a:p>
          <a:p>
            <a:r>
              <a:rPr lang="en-US" dirty="0"/>
              <a:t>Packages are shareable bundles of code, data, and documentation that allow for reproducible analysis </a:t>
            </a:r>
          </a:p>
          <a:p>
            <a:r>
              <a:rPr lang="en-US" dirty="0"/>
              <a:t>Built for statistical analysis, contains may functions relevant for CEA </a:t>
            </a:r>
          </a:p>
          <a:p>
            <a:r>
              <a:rPr lang="en-US" dirty="0"/>
              <a:t>There are many ways to do the same thing </a:t>
            </a:r>
          </a:p>
          <a:p>
            <a:endParaRPr lang="en-US" dirty="0"/>
          </a:p>
          <a:p>
            <a:pPr lvl="1"/>
            <a:endParaRPr lang="en-US" dirty="0"/>
          </a:p>
          <a:p>
            <a:pPr marL="342900" lvl="1" indent="0">
              <a:buFont typeface="Helvetica" charset="0"/>
              <a:buNone/>
            </a:pPr>
            <a:endParaRPr lang="en-US" dirty="0"/>
          </a:p>
        </p:txBody>
      </p:sp>
      <p:sp>
        <p:nvSpPr>
          <p:cNvPr id="4" name="Slide Number Placeholder 3">
            <a:extLst>
              <a:ext uri="{FF2B5EF4-FFF2-40B4-BE49-F238E27FC236}">
                <a16:creationId xmlns:a16="http://schemas.microsoft.com/office/drawing/2014/main" id="{79E782C8-759B-9447-896C-E6AE14BD547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415082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monotherapy</a:t>
            </a:r>
          </a:p>
          <a:p>
            <a:endParaRPr lang="en-US" sz="1400" dirty="0"/>
          </a:p>
          <a:p>
            <a:endParaRPr lang="en-US" sz="1400" dirty="0"/>
          </a:p>
          <a:p>
            <a:pPr marL="0" indent="0">
              <a:buNone/>
            </a:pPr>
            <a:endParaRPr lang="en-US" sz="1400" dirty="0"/>
          </a:p>
          <a:p>
            <a:r>
              <a:rPr lang="en-US" sz="1400" dirty="0"/>
              <a:t>Relative risk of disease progression with combination therapy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2966481734"/>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28</a:t>
            </a:fld>
            <a:endParaRPr lang="en-US"/>
          </a:p>
        </p:txBody>
      </p:sp>
    </p:spTree>
    <p:extLst>
      <p:ext uri="{BB962C8B-B14F-4D97-AF65-F5344CB8AC3E}">
        <p14:creationId xmlns:p14="http://schemas.microsoft.com/office/powerpoint/2010/main" val="2940462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models</a:t>
            </a:r>
          </a:p>
          <a:p>
            <a:r>
              <a:rPr lang="en-US" dirty="0"/>
              <a:t>Time-varying state-transition models</a:t>
            </a:r>
          </a:p>
          <a:p>
            <a:r>
              <a:rPr lang="en-US" dirty="0"/>
              <a:t>Partitioned survival models</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 constant probability of dying when Healthy (all-cause mortality)</a:t>
            </a:r>
          </a:p>
          <a:p>
            <a:r>
              <a:rPr lang="en-US" sz="1100" dirty="0">
                <a:latin typeface="Lucida Console" panose="020B0609040504020204" pitchFamily="49" charset="0"/>
              </a:rPr>
              <a:t>p_hs1 &lt;- 0.15 		# probability of becoming Sick when Healthy</a:t>
            </a:r>
          </a:p>
          <a:p>
            <a:r>
              <a:rPr lang="en-US" sz="1100" dirty="0">
                <a:latin typeface="Lucida Console" panose="020B0609040504020204" pitchFamily="49" charset="0"/>
              </a:rPr>
              <a:t>p_s1h &lt;- 0.5 		# probability of becoming Healthy when Sick</a:t>
            </a:r>
          </a:p>
          <a:p>
            <a:r>
              <a:rPr lang="en-US" sz="1100" dirty="0">
                <a:latin typeface="Lucida Console" panose="020B0609040504020204" pitchFamily="49" charset="0"/>
              </a:rPr>
              <a:t>p_s1s2 &lt;- 0.105 		# probability of becoming Sicker when Sick</a:t>
            </a:r>
          </a:p>
          <a:p>
            <a:r>
              <a:rPr lang="en-US" sz="1100" dirty="0">
                <a:latin typeface="Lucida Console" panose="020B0609040504020204" pitchFamily="49" charset="0"/>
              </a:rPr>
              <a:t>p_s1d &lt;- 0.006 		# constant probability of dying when Sick</a:t>
            </a:r>
          </a:p>
          <a:p>
            <a:r>
              <a:rPr lang="en-US" sz="1100" dirty="0">
                <a:latin typeface="Lucida Console" panose="020B0609040504020204" pitchFamily="49" charset="0"/>
              </a:rPr>
              <a:t>p_s2d &lt;- 0.02 		#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latin typeface="Lucida Console" panose="020B0609040504020204" pitchFamily="49" charset="0"/>
              </a:rPr>
              <a:t>p_soc</a:t>
            </a:r>
            <a:r>
              <a:rPr lang="en-US" sz="1100" b="1" dirty="0">
                <a:latin typeface="Lucida Console" panose="020B0609040504020204" pitchFamily="49" charset="0"/>
              </a:rPr>
              <a:t> &lt;- matrix(</a:t>
            </a:r>
          </a:p>
          <a:p>
            <a:r>
              <a:rPr lang="en-US" sz="1100" b="1" dirty="0">
                <a:latin typeface="Lucida Console" panose="020B0609040504020204" pitchFamily="49" charset="0"/>
              </a:rPr>
              <a:t>  c(</a:t>
            </a:r>
            <a:r>
              <a:rPr lang="en-US" sz="1100" b="1" dirty="0" err="1">
                <a:latin typeface="Lucida Console" panose="020B0609040504020204" pitchFamily="49" charset="0"/>
              </a:rPr>
              <a:t>p_hh</a:t>
            </a:r>
            <a:r>
              <a:rPr lang="en-US" sz="1100" b="1" dirty="0">
                <a:latin typeface="Lucida Console" panose="020B0609040504020204" pitchFamily="49" charset="0"/>
              </a:rPr>
              <a:t>,  p_hs1,  0,      </a:t>
            </a:r>
            <a:r>
              <a:rPr lang="en-US" sz="1100" b="1" dirty="0" err="1">
                <a:latin typeface="Lucida Console" panose="020B0609040504020204" pitchFamily="49" charset="0"/>
              </a:rPr>
              <a:t>p_hd</a:t>
            </a:r>
            <a:r>
              <a:rPr lang="en-US" sz="1100" b="1" dirty="0">
                <a:latin typeface="Lucida Console" panose="020B0609040504020204" pitchFamily="49" charset="0"/>
              </a:rPr>
              <a:t>,</a:t>
            </a:r>
          </a:p>
          <a:p>
            <a:r>
              <a:rPr lang="en-US" sz="1100" b="1" dirty="0">
                <a:latin typeface="Lucida Console" panose="020B0609040504020204" pitchFamily="49" charset="0"/>
              </a:rPr>
              <a:t>    p_s1h, p_s1s1, p_s1s2, p_s1d,</a:t>
            </a:r>
          </a:p>
          <a:p>
            <a:r>
              <a:rPr lang="en-US" sz="1100" b="1" dirty="0">
                <a:latin typeface="Lucida Console" panose="020B0609040504020204" pitchFamily="49" charset="0"/>
              </a:rPr>
              <a:t>    0,     0,      p_s2s2, p_s2d,</a:t>
            </a:r>
          </a:p>
          <a:p>
            <a:r>
              <a:rPr lang="en-US" sz="1100" b="1" dirty="0">
                <a:latin typeface="Lucida Console" panose="020B0609040504020204" pitchFamily="49" charset="0"/>
              </a:rPr>
              <a:t>    0,     0,      0,      1),</a:t>
            </a:r>
          </a:p>
          <a:p>
            <a:r>
              <a:rPr lang="en-US" sz="1100" b="1" dirty="0">
                <a:latin typeface="Lucida Console" panose="020B0609040504020204" pitchFamily="49" charset="0"/>
              </a:rPr>
              <a:t>  </a:t>
            </a:r>
            <a:r>
              <a:rPr lang="en-US" sz="1100" b="1" dirty="0" err="1">
                <a:latin typeface="Lucida Console" panose="020B0609040504020204" pitchFamily="49" charset="0"/>
              </a:rPr>
              <a:t>byrow</a:t>
            </a:r>
            <a:r>
              <a:rPr lang="en-US" sz="1100" b="1" dirty="0">
                <a:latin typeface="Lucida Console" panose="020B0609040504020204" pitchFamily="49" charset="0"/>
              </a:rPr>
              <a:t> = TRUE,</a:t>
            </a:r>
          </a:p>
          <a:p>
            <a:r>
              <a:rPr lang="en-US" sz="1100" b="1" dirty="0">
                <a:latin typeface="Lucida Console" panose="020B0609040504020204" pitchFamily="49" charset="0"/>
              </a:rPr>
              <a:t>  </a:t>
            </a:r>
            <a:r>
              <a:rPr lang="en-US" sz="1100" b="1" dirty="0" err="1">
                <a:latin typeface="Lucida Console" panose="020B0609040504020204" pitchFamily="49" charset="0"/>
              </a:rPr>
              <a:t>nrow</a:t>
            </a:r>
            <a:r>
              <a:rPr lang="en-US" sz="1100" b="1" dirty="0">
                <a:latin typeface="Lucida Console" panose="020B0609040504020204" pitchFamily="49" charset="0"/>
              </a:rPr>
              <a:t> = 4, </a:t>
            </a:r>
            <a:r>
              <a:rPr lang="en-US" sz="1100" b="1" dirty="0" err="1">
                <a:latin typeface="Lucida Console" panose="020B0609040504020204" pitchFamily="49" charset="0"/>
              </a:rPr>
              <a:t>ncol</a:t>
            </a:r>
            <a:r>
              <a:rPr lang="en-US" sz="1100" b="1" dirty="0">
                <a:latin typeface="Lucida Console" panose="020B0609040504020204" pitchFamily="49" charset="0"/>
              </a:rPr>
              <a:t> = 4</a:t>
            </a:r>
          </a:p>
          <a:p>
            <a:r>
              <a:rPr lang="en-US" sz="1100" b="1" dirty="0">
                <a:latin typeface="Lucida Console" panose="020B0609040504020204" pitchFamily="49" charset="0"/>
              </a:rPr>
              <a:t>)</a:t>
            </a:r>
          </a:p>
          <a:p>
            <a:r>
              <a:rPr lang="en-US" sz="1100" b="1" dirty="0" err="1">
                <a:latin typeface="Lucida Console" panose="020B0609040504020204" pitchFamily="49" charset="0"/>
              </a:rPr>
              <a:t>state_names</a:t>
            </a:r>
            <a:r>
              <a:rPr lang="en-US" sz="1100" b="1" dirty="0">
                <a:latin typeface="Lucida Console" panose="020B0609040504020204" pitchFamily="49" charset="0"/>
              </a:rPr>
              <a:t> &lt;- c("H", "S1", "S2", "D")</a:t>
            </a:r>
          </a:p>
          <a:p>
            <a:r>
              <a:rPr lang="en-US" sz="1100" b="1" dirty="0" err="1">
                <a:latin typeface="Lucida Console" panose="020B0609040504020204" pitchFamily="49" charset="0"/>
              </a:rPr>
              <a:t>colnames</a:t>
            </a:r>
            <a:r>
              <a:rPr lang="en-US" sz="1100" b="1" dirty="0">
                <a:latin typeface="Lucida Console" panose="020B0609040504020204" pitchFamily="49" charset="0"/>
              </a:rPr>
              <a:t>(</a:t>
            </a:r>
            <a:r>
              <a:rPr lang="en-US" sz="1100" b="1" dirty="0" err="1">
                <a:latin typeface="Lucida Console" panose="020B0609040504020204" pitchFamily="49" charset="0"/>
              </a:rPr>
              <a:t>p_soc</a:t>
            </a:r>
            <a:r>
              <a:rPr lang="en-US" sz="1100" b="1" dirty="0">
                <a:latin typeface="Lucida Console" panose="020B0609040504020204" pitchFamily="49" charset="0"/>
              </a:rPr>
              <a:t>) &lt;- </a:t>
            </a:r>
            <a:r>
              <a:rPr lang="en-US" sz="1100" b="1" dirty="0" err="1">
                <a:latin typeface="Lucida Console" panose="020B0609040504020204" pitchFamily="49" charset="0"/>
              </a:rPr>
              <a:t>rownames</a:t>
            </a:r>
            <a:r>
              <a:rPr lang="en-US" sz="1100" b="1" dirty="0">
                <a:latin typeface="Lucida Console" panose="020B0609040504020204" pitchFamily="49" charset="0"/>
              </a:rPr>
              <a:t>(</a:t>
            </a:r>
            <a:r>
              <a:rPr lang="en-US" sz="1100" b="1" dirty="0" err="1">
                <a:latin typeface="Lucida Console" panose="020B0609040504020204" pitchFamily="49" charset="0"/>
              </a:rPr>
              <a:t>p_soc</a:t>
            </a:r>
            <a:r>
              <a:rPr lang="en-US" sz="1100" b="1" dirty="0">
                <a:latin typeface="Lucida Console" panose="020B0609040504020204" pitchFamily="49" charset="0"/>
              </a:rPr>
              <a:t>) &lt;- </a:t>
            </a:r>
            <a:r>
              <a:rPr lang="en-US" sz="1100" b="1" dirty="0" err="1">
                <a:latin typeface="Lucida Console" panose="020B0609040504020204" pitchFamily="49" charset="0"/>
              </a:rPr>
              <a:t>state_names</a:t>
            </a:r>
            <a:endParaRPr lang="en-US" sz="1100" b="1"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748144"/>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latin typeface="Lucida Console" panose="020B0609040504020204" pitchFamily="49" charset="0"/>
              </a:rPr>
              <a:t>p_new</a:t>
            </a:r>
            <a:r>
              <a:rPr lang="en-US" sz="1100" b="1" dirty="0">
                <a:latin typeface="Lucida Console" panose="020B0609040504020204" pitchFamily="49" charset="0"/>
              </a:rPr>
              <a:t> &lt;- </a:t>
            </a:r>
            <a:r>
              <a:rPr lang="en-US" sz="1100" b="1" dirty="0" err="1">
                <a:latin typeface="Lucida Console" panose="020B0609040504020204" pitchFamily="49" charset="0"/>
              </a:rPr>
              <a:t>apply_rr</a:t>
            </a:r>
            <a:r>
              <a:rPr lang="en-US" sz="1100" b="1" dirty="0">
                <a:latin typeface="Lucida Console" panose="020B0609040504020204" pitchFamily="49" charset="0"/>
              </a:rPr>
              <a:t>(</a:t>
            </a:r>
            <a:r>
              <a:rPr lang="en-US" sz="1100" b="1" dirty="0" err="1">
                <a:latin typeface="Lucida Console" panose="020B0609040504020204" pitchFamily="49" charset="0"/>
              </a:rPr>
              <a:t>p_soc</a:t>
            </a:r>
            <a:r>
              <a:rPr lang="en-US" sz="1100" b="1" dirty="0">
                <a:latin typeface="Lucida Console" panose="020B0609040504020204" pitchFamily="49" charset="0"/>
              </a:rPr>
              <a:t>, </a:t>
            </a:r>
            <a:r>
              <a:rPr lang="en-US" sz="1100" b="1" dirty="0" err="1">
                <a:latin typeface="Lucida Console" panose="020B0609040504020204" pitchFamily="49" charset="0"/>
              </a:rPr>
              <a:t>rr</a:t>
            </a:r>
            <a:r>
              <a:rPr lang="en-US" sz="1100" b="1"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3940462"/>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latin typeface="Lucida Console" panose="020B0609040504020204" pitchFamily="49" charset="0"/>
              </a:rPr>
              <a:t>utility &lt;- c(1, .075, 0.5, 0)</a:t>
            </a:r>
          </a:p>
          <a:p>
            <a:r>
              <a:rPr lang="en-US" sz="1100" b="1" dirty="0" err="1">
                <a:latin typeface="Lucida Console" panose="020B0609040504020204" pitchFamily="49" charset="0"/>
              </a:rPr>
              <a:t>costs_medical</a:t>
            </a:r>
            <a:r>
              <a:rPr lang="en-US" sz="1100" b="1" dirty="0">
                <a:latin typeface="Lucida Console" panose="020B0609040504020204" pitchFamily="49" charset="0"/>
              </a:rPr>
              <a:t> &lt;- c(2000, 4000, 15000, 0)</a:t>
            </a:r>
          </a:p>
          <a:p>
            <a:r>
              <a:rPr lang="en-US" sz="1100" b="1" dirty="0" err="1">
                <a:latin typeface="Lucida Console" panose="020B0609040504020204" pitchFamily="49" charset="0"/>
              </a:rPr>
              <a:t>costs_treat_soc</a:t>
            </a:r>
            <a:r>
              <a:rPr lang="en-US" sz="1100" b="1" dirty="0">
                <a:latin typeface="Lucida Console" panose="020B0609040504020204" pitchFamily="49" charset="0"/>
              </a:rPr>
              <a:t> &lt;- c(rep(2000, 3), 0)</a:t>
            </a:r>
          </a:p>
          <a:p>
            <a:r>
              <a:rPr lang="en-US" sz="1100" b="1" dirty="0" err="1">
                <a:latin typeface="Lucida Console" panose="020B0609040504020204" pitchFamily="49" charset="0"/>
              </a:rPr>
              <a:t>costs_treat_new</a:t>
            </a:r>
            <a:r>
              <a:rPr lang="en-US" sz="1100" b="1" dirty="0">
                <a:latin typeface="Lucida Console" panose="020B0609040504020204" pitchFamily="49" charset="0"/>
              </a:rPr>
              <a:t> &lt;-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335518"/>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2421252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34</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x_soc</a:t>
            </a:r>
            <a:r>
              <a:rPr lang="en-US" sz="1100" b="1" dirty="0">
                <a:latin typeface="Lucida Console" panose="020B0609040504020204" pitchFamily="49" charset="0"/>
              </a:rPr>
              <a:t> &lt;- </a:t>
            </a:r>
            <a:r>
              <a:rPr lang="en-US" sz="1100" b="1" dirty="0" err="1">
                <a:latin typeface="Lucida Console" panose="020B0609040504020204" pitchFamily="49" charset="0"/>
              </a:rPr>
              <a:t>sim_markov_chain</a:t>
            </a:r>
            <a:r>
              <a:rPr lang="en-US" sz="1100" b="1" dirty="0">
                <a:latin typeface="Lucida Console" panose="020B0609040504020204" pitchFamily="49" charset="0"/>
              </a:rPr>
              <a:t>(</a:t>
            </a:r>
            <a:r>
              <a:rPr lang="en-US" sz="1100" b="1" dirty="0" err="1">
                <a:latin typeface="Lucida Console" panose="020B0609040504020204" pitchFamily="49" charset="0"/>
              </a:rPr>
              <a:t>x_init</a:t>
            </a:r>
            <a:r>
              <a:rPr lang="en-US" sz="1100" b="1" dirty="0">
                <a:latin typeface="Lucida Console" panose="020B0609040504020204" pitchFamily="49" charset="0"/>
              </a:rPr>
              <a:t>, </a:t>
            </a:r>
            <a:r>
              <a:rPr lang="en-US" sz="1100" b="1" dirty="0" err="1">
                <a:latin typeface="Lucida Console" panose="020B0609040504020204" pitchFamily="49" charset="0"/>
              </a:rPr>
              <a:t>p_soc</a:t>
            </a:r>
            <a:r>
              <a:rPr lang="en-US" sz="1100" b="1"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x_new</a:t>
            </a:r>
            <a:r>
              <a:rPr lang="en-US" sz="1100" b="1" dirty="0">
                <a:latin typeface="Lucida Console" panose="020B0609040504020204" pitchFamily="49" charset="0"/>
              </a:rPr>
              <a:t> &lt;- </a:t>
            </a:r>
            <a:r>
              <a:rPr lang="en-US" sz="1100" b="1" dirty="0" err="1">
                <a:latin typeface="Lucida Console" panose="020B0609040504020204" pitchFamily="49" charset="0"/>
              </a:rPr>
              <a:t>sim_markov_chain</a:t>
            </a:r>
            <a:r>
              <a:rPr lang="en-US" sz="1100" b="1" dirty="0">
                <a:latin typeface="Lucida Console" panose="020B0609040504020204" pitchFamily="49" charset="0"/>
              </a:rPr>
              <a:t>(</a:t>
            </a:r>
            <a:r>
              <a:rPr lang="en-US" sz="1100" b="1" dirty="0" err="1">
                <a:latin typeface="Lucida Console" panose="020B0609040504020204" pitchFamily="49" charset="0"/>
              </a:rPr>
              <a:t>x_init</a:t>
            </a:r>
            <a:r>
              <a:rPr lang="en-US" sz="1100" b="1" dirty="0">
                <a:latin typeface="Lucida Console" panose="020B0609040504020204" pitchFamily="49" charset="0"/>
              </a:rPr>
              <a:t>, </a:t>
            </a:r>
            <a:r>
              <a:rPr lang="en-US" sz="1100" b="1" dirty="0" err="1">
                <a:latin typeface="Lucida Console" panose="020B0609040504020204" pitchFamily="49" charset="0"/>
              </a:rPr>
              <a:t>p_new</a:t>
            </a:r>
            <a:r>
              <a:rPr lang="en-US" sz="1100" b="1"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 * utility)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pv</a:t>
            </a:r>
            <a:r>
              <a:rPr lang="en-US" sz="1100" dirty="0">
                <a:latin typeface="Lucida Console" panose="020B0609040504020204" pitchFamily="49" charset="0"/>
              </a:rPr>
              <a:t>(</a:t>
            </a:r>
            <a:r>
              <a:rPr lang="en-US" sz="1100" dirty="0" err="1">
                <a:latin typeface="Lucida Console" panose="020B0609040504020204" pitchFamily="49" charset="0"/>
              </a:rPr>
              <a:t>x_soc</a:t>
            </a:r>
            <a:r>
              <a:rPr lang="en-US" sz="1100" dirty="0">
                <a:latin typeface="Lucida Console" panose="020B0609040504020204" pitchFamily="49" charset="0"/>
              </a:rPr>
              <a:t>[2, ] * utility,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572000" cy="1107996"/>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8037870" cy="76944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qalys_soc</a:t>
            </a:r>
            <a:r>
              <a:rPr lang="en-US" sz="1100" dirty="0">
                <a:latin typeface="Lucida Console" panose="020B0609040504020204" pitchFamily="49" charset="0"/>
              </a:rPr>
              <a:t> &lt;- </a:t>
            </a:r>
            <a:r>
              <a:rPr lang="en-US" sz="1100" dirty="0" err="1">
                <a:latin typeface="Lucida Console" panose="020B0609040504020204" pitchFamily="49" charset="0"/>
              </a:rPr>
              <a:t>x_soc</a:t>
            </a:r>
            <a:r>
              <a:rPr lang="en-US" sz="1100" dirty="0">
                <a:latin typeface="Lucida Console" panose="020B0609040504020204" pitchFamily="49" charset="0"/>
              </a:rPr>
              <a:t> %*% utility</a:t>
            </a:r>
          </a:p>
          <a:p>
            <a:r>
              <a:rPr lang="en-US" sz="1100" dirty="0">
                <a:latin typeface="Lucida Console" panose="020B0609040504020204" pitchFamily="49" charset="0"/>
              </a:rPr>
              <a:t> </a:t>
            </a:r>
          </a:p>
          <a:p>
            <a:r>
              <a:rPr lang="en-US" sz="1100" b="1" dirty="0" err="1">
                <a:latin typeface="Lucida Console" panose="020B0609040504020204" pitchFamily="49" charset="0"/>
              </a:rPr>
              <a:t>dqalys_soc</a:t>
            </a:r>
            <a:r>
              <a:rPr lang="en-US" sz="1100" b="1" dirty="0">
                <a:latin typeface="Lucida Console" panose="020B0609040504020204" pitchFamily="49" charset="0"/>
              </a:rPr>
              <a:t> &lt;- </a:t>
            </a:r>
            <a:r>
              <a:rPr lang="en-US" sz="1100" b="1" dirty="0" err="1">
                <a:latin typeface="Lucida Console" panose="020B0609040504020204" pitchFamily="49" charset="0"/>
              </a:rPr>
              <a:t>compute_qalys</a:t>
            </a:r>
            <a:r>
              <a:rPr lang="en-US" sz="1100" b="1" dirty="0">
                <a:latin typeface="Lucida Console" panose="020B0609040504020204" pitchFamily="49" charset="0"/>
              </a:rPr>
              <a:t>(</a:t>
            </a:r>
            <a:r>
              <a:rPr lang="en-US" sz="1100" b="1" dirty="0" err="1">
                <a:latin typeface="Lucida Console" panose="020B0609040504020204" pitchFamily="49" charset="0"/>
              </a:rPr>
              <a:t>x_soc</a:t>
            </a:r>
            <a:r>
              <a:rPr lang="en-US" sz="1100" b="1" dirty="0">
                <a:latin typeface="Lucida Console" panose="020B0609040504020204" pitchFamily="49" charset="0"/>
              </a:rPr>
              <a:t>, utility = utility) </a:t>
            </a:r>
          </a:p>
          <a:p>
            <a:r>
              <a:rPr lang="en-US" sz="1100" b="1" dirty="0" err="1">
                <a:latin typeface="Lucida Console" panose="020B0609040504020204" pitchFamily="49" charset="0"/>
              </a:rPr>
              <a:t>dqalys_new</a:t>
            </a:r>
            <a:r>
              <a:rPr lang="en-US" sz="1100" b="1" dirty="0">
                <a:latin typeface="Lucida Console" panose="020B0609040504020204" pitchFamily="49" charset="0"/>
              </a:rPr>
              <a:t> &lt;- </a:t>
            </a:r>
            <a:r>
              <a:rPr lang="en-US" sz="1100" b="1" dirty="0" err="1">
                <a:latin typeface="Lucida Console" panose="020B0609040504020204" pitchFamily="49" charset="0"/>
              </a:rPr>
              <a:t>compute_qalys</a:t>
            </a:r>
            <a:r>
              <a:rPr lang="en-US" sz="1100" b="1" dirty="0">
                <a:latin typeface="Lucida Console" panose="020B0609040504020204" pitchFamily="49" charset="0"/>
              </a:rPr>
              <a:t>(</a:t>
            </a:r>
            <a:r>
              <a:rPr lang="en-US" sz="1100" b="1" dirty="0" err="1">
                <a:latin typeface="Lucida Console" panose="020B0609040504020204" pitchFamily="49" charset="0"/>
              </a:rPr>
              <a:t>x_new</a:t>
            </a:r>
            <a:r>
              <a:rPr lang="en-US" sz="1100" b="1" dirty="0">
                <a:latin typeface="Lucida Console" panose="020B0609040504020204" pitchFamily="49" charset="0"/>
              </a:rPr>
              <a:t>, utility = utility) </a:t>
            </a:r>
            <a:endParaRPr lang="en-US" b="1" dirty="0"/>
          </a:p>
        </p:txBody>
      </p:sp>
      <p:sp>
        <p:nvSpPr>
          <p:cNvPr id="6" name="Rectangle 5">
            <a:extLst>
              <a:ext uri="{FF2B5EF4-FFF2-40B4-BE49-F238E27FC236}">
                <a16:creationId xmlns:a16="http://schemas.microsoft.com/office/drawing/2014/main" id="{8EE2A006-1FD4-6346-88B0-3DC883FF6D9F}"/>
              </a:ext>
            </a:extLst>
          </p:cNvPr>
          <p:cNvSpPr/>
          <p:nvPr/>
        </p:nvSpPr>
        <p:spPr>
          <a:xfrm>
            <a:off x="457200" y="3115658"/>
            <a:ext cx="1459054"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7BF93E-7B80-B04A-BB79-89B9B2BDF24A}"/>
              </a:ext>
            </a:extLst>
          </p:cNvPr>
          <p:cNvSpPr/>
          <p:nvPr/>
        </p:nvSpPr>
        <p:spPr>
          <a:xfrm>
            <a:off x="3413760" y="3115658"/>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6370320" y="3115658"/>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9" name="Rectangle 8">
            <a:extLst>
              <a:ext uri="{FF2B5EF4-FFF2-40B4-BE49-F238E27FC236}">
                <a16:creationId xmlns:a16="http://schemas.microsoft.com/office/drawing/2014/main" id="{EF51C5CD-3B5F-BC47-9FE1-0257B7ACFD16}"/>
              </a:ext>
            </a:extLst>
          </p:cNvPr>
          <p:cNvSpPr/>
          <p:nvPr/>
        </p:nvSpPr>
        <p:spPr>
          <a:xfrm>
            <a:off x="457200" y="3464590"/>
            <a:ext cx="154401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1 0.9605000</a:t>
            </a:r>
          </a:p>
          <a:p>
            <a:r>
              <a:rPr lang="en-US" sz="1100" dirty="0">
                <a:latin typeface="Lucida Console" panose="020B0609040504020204" pitchFamily="49" charset="0"/>
              </a:rPr>
              <a:t>2 0.9418165</a:t>
            </a:r>
          </a:p>
          <a:p>
            <a:r>
              <a:rPr lang="en-US" sz="1100" dirty="0">
                <a:latin typeface="Lucida Console" panose="020B0609040504020204" pitchFamily="49" charset="0"/>
              </a:rPr>
              <a:t>3 0.9287038</a:t>
            </a:r>
          </a:p>
          <a:p>
            <a:r>
              <a:rPr lang="en-US" sz="1100" dirty="0">
                <a:latin typeface="Lucida Console" panose="020B0609040504020204" pitchFamily="49" charset="0"/>
              </a:rPr>
              <a:t>4 0.9171074</a:t>
            </a:r>
          </a:p>
          <a:p>
            <a:r>
              <a:rPr lang="en-US" sz="1100" dirty="0">
                <a:latin typeface="Lucida Console" panose="020B0609040504020204" pitchFamily="49" charset="0"/>
              </a:rPr>
              <a:t>5 0.9059505</a:t>
            </a:r>
          </a:p>
        </p:txBody>
      </p:sp>
      <p:sp>
        <p:nvSpPr>
          <p:cNvPr id="10" name="Rectangle 9">
            <a:extLst>
              <a:ext uri="{FF2B5EF4-FFF2-40B4-BE49-F238E27FC236}">
                <a16:creationId xmlns:a16="http://schemas.microsoft.com/office/drawing/2014/main" id="{FA9DF707-3654-0D49-B806-4B54084188A1}"/>
              </a:ext>
            </a:extLst>
          </p:cNvPr>
          <p:cNvSpPr/>
          <p:nvPr/>
        </p:nvSpPr>
        <p:spPr>
          <a:xfrm>
            <a:off x="3515997" y="3476866"/>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6527680" y="3464589"/>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p:bldP spid="10"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latin typeface="Lucida Console" panose="020B0609040504020204" pitchFamily="49" charset="0"/>
              </a:rPr>
              <a:t>dcosts_soc</a:t>
            </a:r>
            <a:r>
              <a:rPr lang="en-US" sz="1100" b="1" dirty="0">
                <a:latin typeface="Lucida Console" panose="020B0609040504020204" pitchFamily="49" charset="0"/>
              </a:rPr>
              <a:t> &lt;- </a:t>
            </a:r>
            <a:r>
              <a:rPr lang="en-US" sz="1100" b="1" dirty="0" err="1">
                <a:latin typeface="Lucida Console" panose="020B0609040504020204" pitchFamily="49" charset="0"/>
              </a:rPr>
              <a:t>compute_costs</a:t>
            </a:r>
            <a:r>
              <a:rPr lang="en-US" sz="1100" b="1" dirty="0">
                <a:latin typeface="Lucida Console" panose="020B0609040504020204" pitchFamily="49" charset="0"/>
              </a:rPr>
              <a:t>(</a:t>
            </a:r>
            <a:r>
              <a:rPr lang="en-US" sz="1100" b="1" dirty="0" err="1">
                <a:latin typeface="Lucida Console" panose="020B0609040504020204" pitchFamily="49" charset="0"/>
              </a:rPr>
              <a:t>x_soc</a:t>
            </a:r>
            <a:r>
              <a:rPr lang="en-US" sz="1100" b="1" dirty="0">
                <a:latin typeface="Lucida Console" panose="020B0609040504020204" pitchFamily="49" charset="0"/>
              </a:rPr>
              <a:t>, </a:t>
            </a:r>
            <a:r>
              <a:rPr lang="en-US" sz="1100" b="1" dirty="0" err="1">
                <a:latin typeface="Lucida Console" panose="020B0609040504020204" pitchFamily="49" charset="0"/>
              </a:rPr>
              <a:t>costs_medical</a:t>
            </a:r>
            <a:r>
              <a:rPr lang="en-US" sz="1100" b="1" dirty="0">
                <a:latin typeface="Lucida Console" panose="020B0609040504020204" pitchFamily="49" charset="0"/>
              </a:rPr>
              <a:t>, </a:t>
            </a:r>
            <a:r>
              <a:rPr lang="en-US" sz="1100" b="1" dirty="0" err="1">
                <a:latin typeface="Lucida Console" panose="020B0609040504020204" pitchFamily="49" charset="0"/>
              </a:rPr>
              <a:t>costs_treat_soc</a:t>
            </a:r>
            <a:r>
              <a:rPr lang="en-US" sz="1100" b="1" dirty="0">
                <a:latin typeface="Lucida Console" panose="020B0609040504020204" pitchFamily="49" charset="0"/>
              </a:rPr>
              <a:t>) </a:t>
            </a:r>
          </a:p>
          <a:p>
            <a:r>
              <a:rPr lang="en-US" sz="1100" b="1" dirty="0" err="1">
                <a:latin typeface="Lucida Console" panose="020B0609040504020204" pitchFamily="49" charset="0"/>
              </a:rPr>
              <a:t>dcosts_new</a:t>
            </a:r>
            <a:r>
              <a:rPr lang="en-US" sz="1100" b="1" dirty="0">
                <a:latin typeface="Lucida Console" panose="020B0609040504020204" pitchFamily="49" charset="0"/>
              </a:rPr>
              <a:t> &lt;- </a:t>
            </a:r>
            <a:r>
              <a:rPr lang="en-US" sz="1100" b="1" dirty="0" err="1">
                <a:latin typeface="Lucida Console" panose="020B0609040504020204" pitchFamily="49" charset="0"/>
              </a:rPr>
              <a:t>compute_costs</a:t>
            </a:r>
            <a:r>
              <a:rPr lang="en-US" sz="1100" b="1" dirty="0">
                <a:latin typeface="Lucida Console" panose="020B0609040504020204" pitchFamily="49" charset="0"/>
              </a:rPr>
              <a:t>(</a:t>
            </a:r>
            <a:r>
              <a:rPr lang="en-US" sz="1100" b="1" dirty="0" err="1">
                <a:latin typeface="Lucida Console" panose="020B0609040504020204" pitchFamily="49" charset="0"/>
              </a:rPr>
              <a:t>x_new</a:t>
            </a:r>
            <a:r>
              <a:rPr lang="en-US" sz="1100" b="1" dirty="0">
                <a:latin typeface="Lucida Console" panose="020B0609040504020204" pitchFamily="49" charset="0"/>
              </a:rPr>
              <a:t>, </a:t>
            </a:r>
            <a:r>
              <a:rPr lang="en-US" sz="1100" b="1" dirty="0" err="1">
                <a:latin typeface="Lucida Console" panose="020B0609040504020204" pitchFamily="49" charset="0"/>
              </a:rPr>
              <a:t>costs_medical</a:t>
            </a:r>
            <a:r>
              <a:rPr lang="en-US" sz="1100" b="1" dirty="0">
                <a:latin typeface="Lucida Console" panose="020B0609040504020204" pitchFamily="49" charset="0"/>
              </a:rPr>
              <a:t>, </a:t>
            </a:r>
            <a:r>
              <a:rPr lang="en-US" sz="1100" b="1" dirty="0" err="1">
                <a:latin typeface="Lucida Console" panose="020B0609040504020204" pitchFamily="49" charset="0"/>
              </a:rPr>
              <a:t>costs_treat_new</a:t>
            </a:r>
            <a:r>
              <a:rPr lang="en-US" sz="1100" b="1"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 (R-cloud)</a:t>
            </a:r>
          </a:p>
          <a:p>
            <a:r>
              <a:rPr lang="en-US" dirty="0"/>
              <a:t>…</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dcosts_new</a:t>
            </a:r>
            <a:r>
              <a:rPr lang="en-US" sz="1100" dirty="0">
                <a:latin typeface="Lucida Console" panose="020B0609040504020204" pitchFamily="49" charset="0"/>
              </a:rPr>
              <a:t>) - sum(</a:t>
            </a:r>
            <a:r>
              <a:rPr lang="en-US" sz="1100" dirty="0" err="1">
                <a:latin typeface="Lucida Console" panose="020B0609040504020204" pitchFamily="49" charset="0"/>
              </a:rPr>
              <a:t>dcosts_soc</a:t>
            </a:r>
            <a:r>
              <a:rPr lang="en-US" sz="1100" dirty="0">
                <a:latin typeface="Lucida Console" panose="020B0609040504020204" pitchFamily="49" charset="0"/>
              </a:rPr>
              <a:t>))/(sum(</a:t>
            </a:r>
            <a:r>
              <a:rPr lang="en-US" sz="1100" dirty="0" err="1">
                <a:latin typeface="Lucida Console" panose="020B0609040504020204" pitchFamily="49" charset="0"/>
              </a:rPr>
              <a:t>dqalys_new</a:t>
            </a:r>
            <a:r>
              <a:rPr lang="en-US" sz="1100" dirty="0">
                <a:latin typeface="Lucida Console" panose="020B0609040504020204" pitchFamily="49" charset="0"/>
              </a:rPr>
              <a:t>) - sum(</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115106.8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754874"/>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a:t>
            </a:r>
            <a:r>
              <a:rPr lang="en-US" sz="600" dirty="0" err="1">
                <a:latin typeface="Lucida Console" panose="020B0609040504020204" pitchFamily="49" charset="0"/>
              </a:rPr>
              <a:t>Inremental</a:t>
            </a:r>
            <a:r>
              <a:rPr lang="en-US" sz="600" dirty="0">
                <a:latin typeface="Lucida Console" panose="020B0609040504020204" pitchFamily="49" charset="0"/>
              </a:rPr>
              <a:t>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a:t>
            </a:r>
            <a:r>
              <a:rPr lang="en-US" sz="600" dirty="0" err="1">
                <a:latin typeface="Lucida Console" panose="020B0609040504020204" pitchFamily="49" charset="0"/>
              </a:rPr>
              <a:t>Inremental</a:t>
            </a:r>
            <a:r>
              <a:rPr lang="en-US" sz="600" dirty="0">
                <a:latin typeface="Lucida Console" panose="020B0609040504020204" pitchFamily="49" charset="0"/>
              </a:rPr>
              <a:t>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b="1" dirty="0">
                <a:latin typeface="Lucida Console" panose="020B0609040504020204" pitchFamily="49" charset="0"/>
              </a:rPr>
              <a:t>(costs0 = </a:t>
            </a:r>
            <a:r>
              <a:rPr lang="en-US" sz="1100" b="1" dirty="0" err="1">
                <a:latin typeface="Lucida Console" panose="020B0609040504020204" pitchFamily="49" charset="0"/>
              </a:rPr>
              <a:t>dcosts_soc</a:t>
            </a:r>
            <a:r>
              <a:rPr lang="en-US" sz="1100" b="1" dirty="0">
                <a:latin typeface="Lucida Console" panose="020B0609040504020204" pitchFamily="49" charset="0"/>
              </a:rPr>
              <a:t>, costs1 = </a:t>
            </a:r>
            <a:r>
              <a:rPr lang="en-US" sz="1100" b="1" dirty="0" err="1">
                <a:latin typeface="Lucida Console" panose="020B0609040504020204" pitchFamily="49" charset="0"/>
              </a:rPr>
              <a:t>dcosts_new</a:t>
            </a:r>
            <a:r>
              <a:rPr lang="en-US" sz="1100" b="1" dirty="0">
                <a:latin typeface="Lucida Console" panose="020B0609040504020204" pitchFamily="49" charset="0"/>
              </a:rPr>
              <a:t>,</a:t>
            </a:r>
          </a:p>
          <a:p>
            <a:r>
              <a:rPr lang="en-US" sz="1100" b="1" dirty="0">
                <a:latin typeface="Lucida Console" panose="020B0609040504020204" pitchFamily="49" charset="0"/>
              </a:rPr>
              <a:t>              qalys0 = </a:t>
            </a:r>
            <a:r>
              <a:rPr lang="en-US" sz="1100" b="1" dirty="0" err="1">
                <a:latin typeface="Lucida Console" panose="020B0609040504020204" pitchFamily="49" charset="0"/>
              </a:rPr>
              <a:t>dqalys_soc</a:t>
            </a:r>
            <a:r>
              <a:rPr lang="en-US" sz="1100" b="1" dirty="0">
                <a:latin typeface="Lucida Console" panose="020B0609040504020204" pitchFamily="49" charset="0"/>
              </a:rPr>
              <a:t>, qalys1 = </a:t>
            </a:r>
            <a:r>
              <a:rPr lang="en-US" sz="1100" b="1" dirty="0" err="1">
                <a:latin typeface="Lucida Console" panose="020B0609040504020204" pitchFamily="49" charset="0"/>
              </a:rPr>
              <a:t>dqalys_new</a:t>
            </a:r>
            <a:r>
              <a:rPr lang="en-US" sz="1100" b="1" dirty="0">
                <a:latin typeface="Lucida Console" panose="020B0609040504020204" pitchFamily="49" charset="0"/>
              </a:rPr>
              <a:t>)</a:t>
            </a:r>
          </a:p>
        </p:txBody>
      </p:sp>
      <p:pic>
        <p:nvPicPr>
          <p:cNvPr id="8" name="Picture 7">
            <a:extLst>
              <a:ext uri="{FF2B5EF4-FFF2-40B4-BE49-F238E27FC236}">
                <a16:creationId xmlns:a16="http://schemas.microsoft.com/office/drawing/2014/main" id="{16C85E7E-F70E-3646-B053-3BFF2870E0DC}"/>
              </a:ext>
            </a:extLst>
          </p:cNvPr>
          <p:cNvPicPr>
            <a:picLocks noChangeAspect="1"/>
          </p:cNvPicPr>
          <p:nvPr/>
        </p:nvPicPr>
        <p:blipFill>
          <a:blip r:embed="rId2"/>
          <a:stretch>
            <a:fillRect/>
          </a:stretch>
        </p:blipFill>
        <p:spPr>
          <a:xfrm>
            <a:off x="627522" y="1815933"/>
            <a:ext cx="5812606" cy="1144015"/>
          </a:xfrm>
          <a:prstGeom prst="rect">
            <a:avLst/>
          </a:prstGeom>
        </p:spPr>
      </p:pic>
    </p:spTree>
    <p:extLst>
      <p:ext uri="{BB962C8B-B14F-4D97-AF65-F5344CB8AC3E}">
        <p14:creationId xmlns:p14="http://schemas.microsoft.com/office/powerpoint/2010/main" val="166606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41</a:t>
            </a:fld>
            <a:endParaRPr lang="en-US"/>
          </a:p>
        </p:txBody>
      </p:sp>
    </p:spTree>
    <p:extLst>
      <p:ext uri="{BB962C8B-B14F-4D97-AF65-F5344CB8AC3E}">
        <p14:creationId xmlns:p14="http://schemas.microsoft.com/office/powerpoint/2010/main" val="25200300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42</a:t>
            </a:fld>
            <a:endParaRPr lang="en-US"/>
          </a:p>
        </p:txBody>
      </p:sp>
      <p:sp>
        <p:nvSpPr>
          <p:cNvPr id="4" name="Rectangle 3">
            <a:extLst>
              <a:ext uri="{FF2B5EF4-FFF2-40B4-BE49-F238E27FC236}">
                <a16:creationId xmlns:a16="http://schemas.microsoft.com/office/drawing/2014/main" id="{E4032389-F3FF-F74E-87E8-D933EB6DEADE}"/>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Link to complete R script</a:t>
            </a:r>
          </a:p>
        </p:txBody>
      </p:sp>
    </p:spTree>
    <p:extLst>
      <p:ext uri="{BB962C8B-B14F-4D97-AF65-F5344CB8AC3E}">
        <p14:creationId xmlns:p14="http://schemas.microsoft.com/office/powerpoint/2010/main" val="649334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Online documentation</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43</a:t>
            </a:fld>
            <a:endParaRPr lang="en-US"/>
          </a:p>
        </p:txBody>
      </p:sp>
      <p:pic>
        <p:nvPicPr>
          <p:cNvPr id="5" name="Picture 4">
            <a:extLst>
              <a:ext uri="{FF2B5EF4-FFF2-40B4-BE49-F238E27FC236}">
                <a16:creationId xmlns:a16="http://schemas.microsoft.com/office/drawing/2014/main" id="{5E9B3B07-833D-034C-AAD9-FB6FC68AFA05}"/>
              </a:ext>
            </a:extLst>
          </p:cNvPr>
          <p:cNvPicPr>
            <a:picLocks noChangeAspect="1"/>
          </p:cNvPicPr>
          <p:nvPr/>
        </p:nvPicPr>
        <p:blipFill>
          <a:blip r:embed="rId2"/>
          <a:stretch>
            <a:fillRect/>
          </a:stretch>
        </p:blipFill>
        <p:spPr>
          <a:xfrm>
            <a:off x="1104902" y="841177"/>
            <a:ext cx="6738108" cy="4175323"/>
          </a:xfrm>
          <a:prstGeom prst="rect">
            <a:avLst/>
          </a:prstGeom>
        </p:spPr>
      </p:pic>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the “Simple Markov Cohort Model” documentation </a:t>
            </a:r>
          </a:p>
          <a:p>
            <a:r>
              <a:rPr lang="en-US" i="1" dirty="0"/>
              <a:t>Modify R-script “simple-</a:t>
            </a:r>
            <a:r>
              <a:rPr lang="en-US" i="1" dirty="0" err="1"/>
              <a:t>markov</a:t>
            </a:r>
            <a:r>
              <a:rPr lang="en-US" i="1" dirty="0"/>
              <a:t>-cohort-model”</a:t>
            </a:r>
          </a:p>
          <a:p>
            <a:pPr lvl="1"/>
            <a:r>
              <a:rPr lang="en-US" i="1" dirty="0"/>
              <a:t>Change relative risk</a:t>
            </a:r>
          </a:p>
          <a:p>
            <a:pPr lvl="1"/>
            <a:r>
              <a:rPr lang="en-US" i="1" dirty="0"/>
              <a:t>Change drug costs</a:t>
            </a:r>
          </a:p>
          <a:p>
            <a:pPr lvl="1"/>
            <a:r>
              <a:rPr lang="en-US" i="1" dirty="0"/>
              <a:t>Change utilities</a:t>
            </a:r>
          </a:p>
          <a:p>
            <a:pPr lvl="1"/>
            <a:r>
              <a:rPr lang="en-US" i="1" dirty="0"/>
              <a:t>Change follow-up time</a:t>
            </a:r>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Tree>
    <p:extLst>
      <p:ext uri="{BB962C8B-B14F-4D97-AF65-F5344CB8AC3E}">
        <p14:creationId xmlns:p14="http://schemas.microsoft.com/office/powerpoint/2010/main" val="35999885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46</a:t>
            </a:fld>
            <a:endParaRPr lang="en-US"/>
          </a:p>
        </p:txBody>
      </p:sp>
    </p:spTree>
    <p:extLst>
      <p:ext uri="{BB962C8B-B14F-4D97-AF65-F5344CB8AC3E}">
        <p14:creationId xmlns:p14="http://schemas.microsoft.com/office/powerpoint/2010/main" val="39347676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We assume that summary level data is available on transitions from the Healthy state (n = 900), Sick state (n = 900), and Sicker state (n = 800). The transitions from each state to the other 4 states can be modeled using a Dirichlet distribution</a:t>
            </a:r>
            <a:br>
              <a:rPr lang="en-US" dirty="0"/>
            </a:br>
            <a:endParaRPr lang="en-US"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47</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701116" y="2362802"/>
            <a:ext cx="6881714"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transitions_soc</a:t>
            </a:r>
            <a:r>
              <a:rPr lang="en-US" sz="1100" dirty="0">
                <a:latin typeface="Lucida Console" panose="020B0609040504020204" pitchFamily="49" charset="0"/>
              </a:rPr>
              <a:t> &lt;-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807958" y="4069689"/>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.075,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a:t>
            </a:r>
            <a:r>
              <a:rPr lang="en-US" dirty="0" err="1"/>
              <a:t>i.e</a:t>
            </a:r>
            <a:r>
              <a:rPr lang="en-US" dirty="0"/>
              <a:t>,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49</a:t>
            </a:fld>
            <a:endParaRPr lang="en-US"/>
          </a:p>
        </p:txBody>
      </p:sp>
    </p:spTree>
    <p:extLst>
      <p:ext uri="{BB962C8B-B14F-4D97-AF65-F5344CB8AC3E}">
        <p14:creationId xmlns:p14="http://schemas.microsoft.com/office/powerpoint/2010/main" val="3954785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rng_def</a:t>
            </a:r>
            <a:r>
              <a:rPr lang="en-US" sz="1100" b="1" dirty="0">
                <a:latin typeface="Lucida Console" panose="020B0609040504020204" pitchFamily="49" charset="0"/>
              </a:rPr>
              <a:t> &lt;- </a:t>
            </a:r>
            <a:r>
              <a:rPr lang="en-US" sz="1100" b="1" dirty="0" err="1">
                <a:latin typeface="Lucida Console" panose="020B0609040504020204" pitchFamily="49" charset="0"/>
              </a:rPr>
              <a:t>define_rng</a:t>
            </a:r>
            <a:r>
              <a:rPr lang="en-US" sz="1100" b="1" dirty="0">
                <a:latin typeface="Lucida Console" panose="020B0609040504020204" pitchFamily="49" charset="0"/>
              </a:rPr>
              <a:t>({</a:t>
            </a:r>
          </a:p>
          <a:p>
            <a:r>
              <a:rPr lang="en-US" sz="1100" b="1" dirty="0">
                <a:latin typeface="Lucida Console" panose="020B0609040504020204" pitchFamily="49" charset="0"/>
              </a:rPr>
              <a:t>  </a:t>
            </a:r>
          </a:p>
          <a:p>
            <a:r>
              <a:rPr lang="en-US" sz="1100" b="1" dirty="0">
                <a:latin typeface="Lucida Console" panose="020B0609040504020204" pitchFamily="49" charset="0"/>
              </a:rPr>
              <a:t>  </a:t>
            </a:r>
            <a:r>
              <a:rPr lang="en-US" sz="1100" b="1" dirty="0" err="1">
                <a:latin typeface="Lucida Console" panose="020B0609040504020204" pitchFamily="49" charset="0"/>
              </a:rPr>
              <a:t>lrr_se</a:t>
            </a:r>
            <a:r>
              <a:rPr lang="en-US" sz="1100" b="1" dirty="0">
                <a:latin typeface="Lucida Console" panose="020B0609040504020204" pitchFamily="49" charset="0"/>
              </a:rPr>
              <a:t> &lt;- (</a:t>
            </a:r>
            <a:r>
              <a:rPr lang="en-US" sz="1100" b="1" dirty="0" err="1">
                <a:latin typeface="Lucida Console" panose="020B0609040504020204" pitchFamily="49" charset="0"/>
              </a:rPr>
              <a:t>lrr_upper</a:t>
            </a:r>
            <a:r>
              <a:rPr lang="en-US" sz="1100" b="1" dirty="0">
                <a:latin typeface="Lucida Console" panose="020B0609040504020204" pitchFamily="49" charset="0"/>
              </a:rPr>
              <a:t> - </a:t>
            </a:r>
            <a:r>
              <a:rPr lang="en-US" sz="1100" b="1" dirty="0" err="1">
                <a:latin typeface="Lucida Console" panose="020B0609040504020204" pitchFamily="49" charset="0"/>
              </a:rPr>
              <a:t>lrr_lower</a:t>
            </a:r>
            <a:r>
              <a:rPr lang="en-US" sz="1100" b="1" dirty="0">
                <a:latin typeface="Lucida Console" panose="020B0609040504020204" pitchFamily="49" charset="0"/>
              </a:rPr>
              <a:t>)/(2 * </a:t>
            </a:r>
            <a:r>
              <a:rPr lang="en-US" sz="1100" b="1" dirty="0" err="1">
                <a:latin typeface="Lucida Console" panose="020B0609040504020204" pitchFamily="49" charset="0"/>
              </a:rPr>
              <a:t>qnorm</a:t>
            </a:r>
            <a:r>
              <a:rPr lang="en-US" sz="1100" b="1" dirty="0">
                <a:latin typeface="Lucida Console" panose="020B0609040504020204" pitchFamily="49" charset="0"/>
              </a:rPr>
              <a:t>(.975)) </a:t>
            </a:r>
          </a:p>
          <a:p>
            <a:endParaRPr lang="en-US" sz="1100" b="1" dirty="0">
              <a:latin typeface="Lucida Console" panose="020B0609040504020204" pitchFamily="49" charset="0"/>
            </a:endParaRPr>
          </a:p>
          <a:p>
            <a:r>
              <a:rPr lang="en-US" sz="1100" b="1" dirty="0">
                <a:latin typeface="Lucida Console" panose="020B0609040504020204" pitchFamily="49" charset="0"/>
              </a:rPr>
              <a:t>  list( # Parameters to return</a:t>
            </a:r>
          </a:p>
          <a:p>
            <a:r>
              <a:rPr lang="en-US" sz="1100" b="1" dirty="0">
                <a:latin typeface="Lucida Console" panose="020B0609040504020204" pitchFamily="49" charset="0"/>
              </a:rPr>
              <a:t>    </a:t>
            </a:r>
            <a:r>
              <a:rPr lang="en-US" sz="1100" b="1" dirty="0" err="1">
                <a:latin typeface="Lucida Console" panose="020B0609040504020204" pitchFamily="49" charset="0"/>
              </a:rPr>
              <a:t>p_soc</a:t>
            </a:r>
            <a:r>
              <a:rPr lang="en-US" sz="1100" b="1" dirty="0">
                <a:latin typeface="Lucida Console" panose="020B0609040504020204" pitchFamily="49" charset="0"/>
              </a:rPr>
              <a:t> = </a:t>
            </a:r>
            <a:r>
              <a:rPr lang="en-US" sz="1100" b="1" dirty="0" err="1">
                <a:latin typeface="Lucida Console" panose="020B0609040504020204" pitchFamily="49" charset="0"/>
              </a:rPr>
              <a:t>dirichlet_rng</a:t>
            </a:r>
            <a:r>
              <a:rPr lang="en-US" sz="1100" b="1" dirty="0">
                <a:latin typeface="Lucida Console" panose="020B0609040504020204" pitchFamily="49" charset="0"/>
              </a:rPr>
              <a:t>(</a:t>
            </a:r>
            <a:r>
              <a:rPr lang="en-US" sz="1100" b="1" dirty="0" err="1">
                <a:latin typeface="Lucida Console" panose="020B0609040504020204" pitchFamily="49" charset="0"/>
              </a:rPr>
              <a:t>alpha_soc</a:t>
            </a:r>
            <a:r>
              <a:rPr lang="en-US" sz="1100" b="1" dirty="0">
                <a:latin typeface="Lucida Console" panose="020B0609040504020204" pitchFamily="49" charset="0"/>
              </a:rPr>
              <a:t>),</a:t>
            </a:r>
          </a:p>
          <a:p>
            <a:r>
              <a:rPr lang="en-US" sz="1100" b="1" dirty="0">
                <a:latin typeface="Lucida Console" panose="020B0609040504020204" pitchFamily="49" charset="0"/>
              </a:rPr>
              <a:t>    </a:t>
            </a:r>
            <a:r>
              <a:rPr lang="en-US" sz="1100" b="1" dirty="0" err="1">
                <a:latin typeface="Lucida Console" panose="020B0609040504020204" pitchFamily="49" charset="0"/>
              </a:rPr>
              <a:t>rr_new</a:t>
            </a:r>
            <a:r>
              <a:rPr lang="en-US" sz="1100" b="1" dirty="0">
                <a:latin typeface="Lucida Console" panose="020B0609040504020204" pitchFamily="49" charset="0"/>
              </a:rPr>
              <a:t> = </a:t>
            </a:r>
            <a:r>
              <a:rPr lang="en-US" sz="1100" b="1" dirty="0" err="1">
                <a:latin typeface="Lucida Console" panose="020B0609040504020204" pitchFamily="49" charset="0"/>
              </a:rPr>
              <a:t>lognormal_rng</a:t>
            </a:r>
            <a:r>
              <a:rPr lang="en-US" sz="1100" b="1" dirty="0">
                <a:latin typeface="Lucida Console" panose="020B0609040504020204" pitchFamily="49" charset="0"/>
              </a:rPr>
              <a:t>(</a:t>
            </a:r>
            <a:r>
              <a:rPr lang="en-US" sz="1100" b="1" dirty="0" err="1">
                <a:latin typeface="Lucida Console" panose="020B0609040504020204" pitchFamily="49" charset="0"/>
              </a:rPr>
              <a:t>lrr_mean</a:t>
            </a:r>
            <a:r>
              <a:rPr lang="en-US" sz="1100" b="1" dirty="0">
                <a:latin typeface="Lucida Console" panose="020B0609040504020204" pitchFamily="49" charset="0"/>
              </a:rPr>
              <a:t>, </a:t>
            </a:r>
            <a:r>
              <a:rPr lang="en-US" sz="1100" b="1" dirty="0" err="1">
                <a:latin typeface="Lucida Console" panose="020B0609040504020204" pitchFamily="49" charset="0"/>
              </a:rPr>
              <a:t>lrr_se</a:t>
            </a:r>
            <a:r>
              <a:rPr lang="en-US" sz="1100" b="1" dirty="0">
                <a:latin typeface="Lucida Console" panose="020B0609040504020204" pitchFamily="49" charset="0"/>
              </a:rPr>
              <a:t>),</a:t>
            </a:r>
          </a:p>
          <a:p>
            <a:r>
              <a:rPr lang="en-US" sz="1100" b="1" dirty="0">
                <a:latin typeface="Lucida Console" panose="020B0609040504020204" pitchFamily="49" charset="0"/>
              </a:rPr>
              <a:t>    </a:t>
            </a:r>
            <a:r>
              <a:rPr lang="en-US" sz="1100" b="1" dirty="0" err="1">
                <a:latin typeface="Lucida Console" panose="020B0609040504020204" pitchFamily="49" charset="0"/>
              </a:rPr>
              <a:t>c_medical</a:t>
            </a:r>
            <a:r>
              <a:rPr lang="en-US" sz="1100" b="1" dirty="0">
                <a:latin typeface="Lucida Console" panose="020B0609040504020204" pitchFamily="49" charset="0"/>
              </a:rPr>
              <a:t> = </a:t>
            </a:r>
            <a:r>
              <a:rPr lang="en-US" sz="1100" b="1" dirty="0" err="1">
                <a:latin typeface="Lucida Console" panose="020B0609040504020204" pitchFamily="49" charset="0"/>
              </a:rPr>
              <a:t>gamma_rng</a:t>
            </a:r>
            <a:r>
              <a:rPr lang="en-US" sz="1100" b="1" dirty="0">
                <a:latin typeface="Lucida Console" panose="020B0609040504020204" pitchFamily="49" charset="0"/>
              </a:rPr>
              <a:t>(mean = </a:t>
            </a:r>
            <a:r>
              <a:rPr lang="en-US" sz="1100" b="1" dirty="0" err="1">
                <a:latin typeface="Lucida Console" panose="020B0609040504020204" pitchFamily="49" charset="0"/>
              </a:rPr>
              <a:t>c_medical</a:t>
            </a:r>
            <a:r>
              <a:rPr lang="en-US" sz="1100" b="1" dirty="0">
                <a:latin typeface="Lucida Console" panose="020B0609040504020204" pitchFamily="49" charset="0"/>
              </a:rPr>
              <a:t>, </a:t>
            </a:r>
            <a:r>
              <a:rPr lang="en-US" sz="1100" b="1" dirty="0" err="1">
                <a:latin typeface="Lucida Console" panose="020B0609040504020204" pitchFamily="49" charset="0"/>
              </a:rPr>
              <a:t>sd</a:t>
            </a:r>
            <a:r>
              <a:rPr lang="en-US" sz="1100" b="1" dirty="0">
                <a:latin typeface="Lucida Console" panose="020B0609040504020204" pitchFamily="49" charset="0"/>
              </a:rPr>
              <a:t> = </a:t>
            </a:r>
            <a:r>
              <a:rPr lang="en-US" sz="1100" b="1" dirty="0" err="1">
                <a:latin typeface="Lucida Console" panose="020B0609040504020204" pitchFamily="49" charset="0"/>
              </a:rPr>
              <a:t>c_medical</a:t>
            </a:r>
            <a:r>
              <a:rPr lang="en-US" sz="1100" b="1" dirty="0">
                <a:latin typeface="Lucida Console" panose="020B0609040504020204" pitchFamily="49" charset="0"/>
              </a:rPr>
              <a:t>),</a:t>
            </a:r>
          </a:p>
          <a:p>
            <a:r>
              <a:rPr lang="en-US" sz="1100" b="1" dirty="0">
                <a:latin typeface="Lucida Console" panose="020B0609040504020204" pitchFamily="49" charset="0"/>
              </a:rPr>
              <a:t>    </a:t>
            </a:r>
            <a:r>
              <a:rPr lang="en-US" sz="1100" b="1" dirty="0" err="1">
                <a:latin typeface="Lucida Console" panose="020B0609040504020204" pitchFamily="49" charset="0"/>
              </a:rPr>
              <a:t>c_soc</a:t>
            </a:r>
            <a:r>
              <a:rPr lang="en-US" sz="1100" b="1" dirty="0">
                <a:latin typeface="Lucida Console" panose="020B0609040504020204" pitchFamily="49" charset="0"/>
              </a:rPr>
              <a:t> = </a:t>
            </a:r>
            <a:r>
              <a:rPr lang="en-US" sz="1100" b="1" dirty="0" err="1">
                <a:latin typeface="Lucida Console" panose="020B0609040504020204" pitchFamily="49" charset="0"/>
              </a:rPr>
              <a:t>c_soc</a:t>
            </a:r>
            <a:r>
              <a:rPr lang="en-US" sz="1100" b="1" dirty="0">
                <a:latin typeface="Lucida Console" panose="020B0609040504020204" pitchFamily="49" charset="0"/>
              </a:rPr>
              <a:t>,</a:t>
            </a:r>
          </a:p>
          <a:p>
            <a:r>
              <a:rPr lang="en-US" sz="1100" b="1" dirty="0">
                <a:latin typeface="Lucida Console" panose="020B0609040504020204" pitchFamily="49" charset="0"/>
              </a:rPr>
              <a:t>    </a:t>
            </a:r>
            <a:r>
              <a:rPr lang="en-US" sz="1100" b="1" dirty="0" err="1">
                <a:latin typeface="Lucida Console" panose="020B0609040504020204" pitchFamily="49" charset="0"/>
              </a:rPr>
              <a:t>c_new</a:t>
            </a:r>
            <a:r>
              <a:rPr lang="en-US" sz="1100" b="1" dirty="0">
                <a:latin typeface="Lucida Console" panose="020B0609040504020204" pitchFamily="49" charset="0"/>
              </a:rPr>
              <a:t> = </a:t>
            </a:r>
            <a:r>
              <a:rPr lang="en-US" sz="1100" b="1" dirty="0" err="1">
                <a:latin typeface="Lucida Console" panose="020B0609040504020204" pitchFamily="49" charset="0"/>
              </a:rPr>
              <a:t>c_new</a:t>
            </a:r>
            <a:r>
              <a:rPr lang="en-US" sz="1100" b="1" dirty="0">
                <a:latin typeface="Lucida Console" panose="020B0609040504020204" pitchFamily="49" charset="0"/>
              </a:rPr>
              <a:t>,</a:t>
            </a:r>
          </a:p>
          <a:p>
            <a:r>
              <a:rPr lang="en-US" sz="1100" b="1" dirty="0">
                <a:latin typeface="Lucida Console" panose="020B0609040504020204" pitchFamily="49" charset="0"/>
              </a:rPr>
              <a:t>    u = </a:t>
            </a:r>
            <a:r>
              <a:rPr lang="en-US" sz="1100" b="1" dirty="0" err="1">
                <a:latin typeface="Lucida Console" panose="020B0609040504020204" pitchFamily="49" charset="0"/>
              </a:rPr>
              <a:t>beta_rng</a:t>
            </a:r>
            <a:r>
              <a:rPr lang="en-US" sz="1100" b="1" dirty="0">
                <a:latin typeface="Lucida Console" panose="020B0609040504020204" pitchFamily="49" charset="0"/>
              </a:rPr>
              <a:t>(mean = </a:t>
            </a:r>
            <a:r>
              <a:rPr lang="en-US" sz="1100" b="1" dirty="0" err="1">
                <a:latin typeface="Lucida Console" panose="020B0609040504020204" pitchFamily="49" charset="0"/>
              </a:rPr>
              <a:t>u_mean</a:t>
            </a:r>
            <a:r>
              <a:rPr lang="en-US" sz="1100" b="1" dirty="0">
                <a:latin typeface="Lucida Console" panose="020B0609040504020204" pitchFamily="49" charset="0"/>
              </a:rPr>
              <a:t>, </a:t>
            </a:r>
            <a:r>
              <a:rPr lang="en-US" sz="1100" b="1" dirty="0" err="1">
                <a:latin typeface="Lucida Console" panose="020B0609040504020204" pitchFamily="49" charset="0"/>
              </a:rPr>
              <a:t>sd</a:t>
            </a:r>
            <a:r>
              <a:rPr lang="en-US" sz="1100" b="1" dirty="0">
                <a:latin typeface="Lucida Console" panose="020B0609040504020204" pitchFamily="49" charset="0"/>
              </a:rPr>
              <a:t> = </a:t>
            </a:r>
            <a:r>
              <a:rPr lang="en-US" sz="1100" b="1" dirty="0" err="1">
                <a:latin typeface="Lucida Console" panose="020B0609040504020204" pitchFamily="49" charset="0"/>
              </a:rPr>
              <a:t>u_se</a:t>
            </a:r>
            <a:r>
              <a:rPr lang="en-US" sz="1100" b="1" dirty="0">
                <a:latin typeface="Lucida Console" panose="020B0609040504020204" pitchFamily="49" charset="0"/>
              </a:rPr>
              <a:t>)</a:t>
            </a:r>
          </a:p>
          <a:p>
            <a:r>
              <a:rPr lang="en-US" sz="1100" b="1" dirty="0">
                <a:latin typeface="Lucida Console" panose="020B0609040504020204" pitchFamily="49" charset="0"/>
              </a:rPr>
              <a:t>    )</a:t>
            </a:r>
          </a:p>
          <a:p>
            <a:r>
              <a:rPr lang="en-US" sz="1100" b="1"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latin typeface="Lucida Console" panose="020B0609040504020204" pitchFamily="49" charset="0"/>
              </a:rPr>
              <a:t>params_rng</a:t>
            </a:r>
            <a:r>
              <a:rPr lang="en-US" sz="1100" b="1" dirty="0">
                <a:latin typeface="Lucida Console" panose="020B0609040504020204" pitchFamily="49" charset="0"/>
              </a:rPr>
              <a:t> &lt;- </a:t>
            </a:r>
            <a:r>
              <a:rPr lang="en-US" sz="1100" b="1" dirty="0" err="1">
                <a:latin typeface="Lucida Console" panose="020B0609040504020204" pitchFamily="49" charset="0"/>
              </a:rPr>
              <a:t>eval_rng</a:t>
            </a:r>
            <a:r>
              <a:rPr lang="en-US" sz="1100" b="1" dirty="0">
                <a:latin typeface="Lucida Console" panose="020B0609040504020204" pitchFamily="49" charset="0"/>
              </a:rPr>
              <a:t>(</a:t>
            </a:r>
            <a:r>
              <a:rPr lang="en-US" sz="1100" b="1" dirty="0" err="1">
                <a:latin typeface="Lucida Console" panose="020B0609040504020204" pitchFamily="49" charset="0"/>
              </a:rPr>
              <a:t>rng_def</a:t>
            </a:r>
            <a:r>
              <a:rPr lang="en-US" sz="1100" b="1" dirty="0">
                <a:latin typeface="Lucida Console" panose="020B0609040504020204" pitchFamily="49" charset="0"/>
              </a:rPr>
              <a:t>, </a:t>
            </a:r>
            <a:r>
              <a:rPr lang="en-US" sz="1100" b="1" dirty="0" err="1">
                <a:latin typeface="Lucida Console" panose="020B0609040504020204" pitchFamily="49" charset="0"/>
              </a:rPr>
              <a:t>params</a:t>
            </a:r>
            <a:r>
              <a:rPr lang="en-US" sz="1100" b="1" dirty="0">
                <a:latin typeface="Lucida Console" panose="020B0609040504020204" pitchFamily="49" charset="0"/>
              </a:rPr>
              <a:t> = </a:t>
            </a:r>
            <a:r>
              <a:rPr lang="en-US" sz="1100" b="1" dirty="0" err="1">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latin typeface="Lucida Console" panose="020B0609040504020204" pitchFamily="49" charset="0"/>
              </a:rPr>
              <a:t>params_rng$p_soc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788400" cy="2631490"/>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a:t>
            </a:r>
          </a:p>
          <a:p>
            <a:r>
              <a:rPr lang="en-US" sz="1100" dirty="0">
                <a:latin typeface="Lucida Console" panose="020B0609040504020204" pitchFamily="49" charset="0"/>
              </a:rPr>
              <a:t>[1,] 0.8648675 0.1344587    0 0.0006738016 0.4893881 0.4028700 0.10138215 0.006359690    0</a:t>
            </a:r>
          </a:p>
          <a:p>
            <a:r>
              <a:rPr lang="en-US" sz="1100" dirty="0">
                <a:latin typeface="Lucida Console" panose="020B0609040504020204" pitchFamily="49" charset="0"/>
              </a:rPr>
              <a:t>[2,] 0.8644084 0.1341584    0 0.0014332112 0.5027019 0.4028378 0.08740946 0.007050816    0</a:t>
            </a:r>
          </a:p>
          <a:p>
            <a:r>
              <a:rPr lang="en-US" sz="1100" dirty="0">
                <a:latin typeface="Lucida Console" panose="020B0609040504020204" pitchFamily="49" charset="0"/>
              </a:rPr>
              <a:t>[3,] 0.8518388 0.1462222    0 0.0019390579 0.4660475 0.4056999 0.12015422 0.008098349    0</a:t>
            </a:r>
          </a:p>
          <a:p>
            <a:r>
              <a:rPr lang="en-US" sz="1100" dirty="0">
                <a:latin typeface="Lucida Console" panose="020B0609040504020204" pitchFamily="49" charset="0"/>
              </a:rPr>
              <a:t>[4,] 0.8324259 0.1667732    0 0.0008008371 0.4827817 0.4155604 0.09767953 0.003978354    0</a:t>
            </a:r>
          </a:p>
          <a:p>
            <a:r>
              <a:rPr lang="en-US" sz="1100" dirty="0">
                <a:latin typeface="Lucida Console" panose="020B0609040504020204" pitchFamily="49" charset="0"/>
              </a:rPr>
              <a:t>[5,] 0.8352081 0.1639068    0 0.0008851192 0.4756373 0.4211925 0.09949040 0.003679711    0</a:t>
            </a:r>
          </a:p>
          <a:p>
            <a:r>
              <a:rPr lang="en-US" sz="1100" dirty="0">
                <a:latin typeface="Lucida Console" panose="020B0609040504020204" pitchFamily="49" charset="0"/>
              </a:rPr>
              <a:t>[6,] 0.8458863 0.1509600    0 0.0031536920 0.5172189 0.3884067 0.09223853 0.002135855    0</a:t>
            </a:r>
          </a:p>
          <a:p>
            <a:endParaRPr lang="en-US" sz="1100" dirty="0">
              <a:latin typeface="Lucida Console" panose="020B0609040504020204" pitchFamily="49" charset="0"/>
            </a:endParaRPr>
          </a:p>
          <a:p>
            <a:r>
              <a:rPr lang="en-US" sz="1100" dirty="0">
                <a:latin typeface="Lucida Console" panose="020B0609040504020204" pitchFamily="49" charset="0"/>
              </a:rPr>
              <a:t>     s2_s1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 0.9785385 0.02146148   0    0    0   1</a:t>
            </a:r>
          </a:p>
          <a:p>
            <a:r>
              <a:rPr lang="en-US" sz="1100" dirty="0">
                <a:latin typeface="Lucida Console" panose="020B0609040504020204" pitchFamily="49" charset="0"/>
              </a:rPr>
              <a:t>[2,]     0 0.9772806 0.02271942   0    0    0   1</a:t>
            </a:r>
          </a:p>
          <a:p>
            <a:r>
              <a:rPr lang="en-US" sz="1100" dirty="0">
                <a:latin typeface="Lucida Console" panose="020B0609040504020204" pitchFamily="49" charset="0"/>
              </a:rPr>
              <a:t>[3,]     0 0.9879967 0.01200326   0    0    0   1</a:t>
            </a:r>
          </a:p>
          <a:p>
            <a:r>
              <a:rPr lang="en-US" sz="1100" dirty="0">
                <a:latin typeface="Lucida Console" panose="020B0609040504020204" pitchFamily="49" charset="0"/>
              </a:rPr>
              <a:t>[4,]     0 0.9853717 0.01462833   0    0    0   1</a:t>
            </a:r>
          </a:p>
          <a:p>
            <a:r>
              <a:rPr lang="en-US" sz="1100" dirty="0">
                <a:latin typeface="Lucida Console" panose="020B0609040504020204" pitchFamily="49" charset="0"/>
              </a:rPr>
              <a:t>[5,]     0 0.9829372 0.01706285   0    0    0   1</a:t>
            </a:r>
          </a:p>
          <a:p>
            <a:r>
              <a:rPr lang="en-US" sz="1100" dirty="0">
                <a:latin typeface="Lucida Console" panose="020B0609040504020204" pitchFamily="49" charset="0"/>
              </a:rPr>
              <a:t>[6,]     0 0.9866257 0.01337426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1"/>
            <a:r>
              <a:rPr lang="en-US" dirty="0"/>
              <a:t>health states</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3984702" y="1688692"/>
            <a:ext cx="2898698" cy="938719"/>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cs typeface="Lucida Sans Unicode" panose="020B0602030504020204" pitchFamily="34" charset="0"/>
              </a:rPr>
              <a:t>data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a:p>
            <a:endParaRPr lang="en-US" sz="1100" dirty="0">
              <a:latin typeface="Lucida Console" panose="020B0609040504020204" pitchFamily="49" charset="0"/>
              <a:cs typeface="Lucida Sans Unicode" panose="020B0602030504020204" pitchFamily="34" charset="0"/>
            </a:endParaRPr>
          </a:p>
          <a:p>
            <a:r>
              <a:rPr lang="en-US" sz="1100" dirty="0">
                <a:latin typeface="Lucida Console" panose="020B0609040504020204" pitchFamily="49" charset="0"/>
                <a:cs typeface="Lucida Sans Unicode" panose="020B0602030504020204" pitchFamily="34" charset="0"/>
              </a:rPr>
              <a:t>head(data</a:t>
            </a:r>
            <a:r>
              <a:rPr lang="en-US" sz="1100" dirty="0">
                <a:latin typeface="Lucida Sans Unicode" panose="020B0602030504020204" pitchFamily="34"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6985000" y="1857969"/>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r>
              <a:rPr lang="en-US" dirty="0"/>
              <a:t>Comprised of three smaller functions: </a:t>
            </a:r>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r>
              <a:rPr lang="en-US" dirty="0"/>
              <a:t>, </a:t>
            </a:r>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r>
              <a:rPr lang="en-US" dirty="0"/>
              <a:t>, and </a:t>
            </a:r>
            <a:r>
              <a:rPr lang="en-US" dirty="0" err="1">
                <a:solidFill>
                  <a:schemeClr val="accent3"/>
                </a:solidFill>
                <a:latin typeface="Lucida Console" panose="020B0609040504020204" pitchFamily="49" charset="0"/>
              </a:rPr>
              <a:t>compute_costs</a:t>
            </a:r>
            <a:r>
              <a:rPr lang="en-US" dirty="0">
                <a:solidFill>
                  <a:schemeClr val="accent3"/>
                </a:solidFill>
                <a:latin typeface="Lucida Console" panose="020B0609040504020204" pitchFamily="49" charset="0"/>
              </a:rPr>
              <a:t>()</a:t>
            </a:r>
            <a:r>
              <a:rPr lang="en-US" dirty="0"/>
              <a:t>.</a:t>
            </a:r>
          </a:p>
        </p:txBody>
      </p:sp>
    </p:spTree>
    <p:extLst>
      <p:ext uri="{BB962C8B-B14F-4D97-AF65-F5344CB8AC3E}">
        <p14:creationId xmlns:p14="http://schemas.microsoft.com/office/powerpoint/2010/main" val="901876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97714"/>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 Start PSA loop</a:t>
            </a:r>
          </a:p>
          <a:p>
            <a:r>
              <a:rPr lang="en-US" sz="1000" dirty="0">
                <a:latin typeface="Lucida Console" panose="020B0609040504020204" pitchFamily="49" charset="0"/>
              </a:rPr>
              <a:t>    for (k in 1:n_strategies) { #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 End treatment strategy loop</a:t>
            </a:r>
          </a:p>
          <a:p>
            <a:r>
              <a:rPr lang="en-US" sz="1000" dirty="0">
                <a:latin typeface="Lucida Console" panose="020B0609040504020204" pitchFamily="49" charset="0"/>
              </a:rPr>
              <a:t>  } # End PSA loop</a:t>
            </a:r>
          </a:p>
          <a:p>
            <a:endParaRPr lang="en-US" sz="1000" dirty="0">
              <a:latin typeface="Lucida Console" panose="020B0609040504020204" pitchFamily="49" charset="0"/>
            </a:endParaRPr>
          </a:p>
          <a:p>
            <a:r>
              <a:rPr lang="en-US" sz="1000" dirty="0">
                <a:latin typeface="Lucida Console" panose="020B0609040504020204" pitchFamily="49" charset="0"/>
              </a:rPr>
              <a:t>  #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83778" y="503003"/>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4" y="1528156"/>
            <a:ext cx="3043474" cy="784830"/>
          </a:xfrm>
          <a:prstGeom prst="rect">
            <a:avLst/>
          </a:prstGeom>
        </p:spPr>
        <p:txBody>
          <a:bodyPr wrap="square">
            <a:spAutoFit/>
          </a:bodyPr>
          <a:lstStyle/>
          <a:p>
            <a:r>
              <a:rPr lang="en-US" sz="900" i="1" dirty="0">
                <a:solidFill>
                  <a:srgbClr val="002060"/>
                </a:solidFill>
              </a:rPr>
              <a:t>Simulates </a:t>
            </a:r>
          </a:p>
          <a:p>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 </a:t>
            </a:r>
          </a:p>
          <a:p>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a:p>
            <a:r>
              <a:rPr lang="en-US" sz="900" i="1" dirty="0">
                <a:solidFill>
                  <a:srgbClr val="002060"/>
                </a:solidFill>
              </a:rPr>
              <a:t>for each parameter sample and treatment strategy.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340668"/>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2" nodeType="clickEffect">
                                  <p:stCondLst>
                                    <p:cond delay="0"/>
                                  </p:stCondLst>
                                  <p:childTnLst>
                                    <p:set>
                                      <p:cBhvr>
                                        <p:cTn id="9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P spid="8" grpId="2"/>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25204"/>
            <a:ext cx="3727343" cy="553998"/>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sim_out</a:t>
            </a:r>
            <a:r>
              <a:rPr lang="en-US" sz="1000" b="1" dirty="0">
                <a:latin typeface="Lucida Console" panose="020B0609040504020204" pitchFamily="49" charset="0"/>
              </a:rPr>
              <a:t> &lt;- </a:t>
            </a:r>
            <a:r>
              <a:rPr lang="en-US" sz="1000" b="1" dirty="0" err="1">
                <a:latin typeface="Lucida Console" panose="020B0609040504020204" pitchFamily="49" charset="0"/>
              </a:rPr>
              <a:t>sim_model</a:t>
            </a:r>
            <a:r>
              <a:rPr lang="en-US" sz="1000" b="1" dirty="0">
                <a:latin typeface="Lucida Console" panose="020B0609040504020204" pitchFamily="49" charset="0"/>
              </a:rPr>
              <a:t>(</a:t>
            </a:r>
            <a:r>
              <a:rPr lang="en-US" sz="1000" b="1" dirty="0" err="1">
                <a:latin typeface="Lucida Console" panose="020B0609040504020204" pitchFamily="49" charset="0"/>
              </a:rPr>
              <a:t>params_rng</a:t>
            </a:r>
            <a:r>
              <a:rPr lang="en-US" sz="1000" b="1" dirty="0">
                <a:latin typeface="Lucida Console" panose="020B0609040504020204" pitchFamily="49" charset="0"/>
              </a:rPr>
              <a:t>, data = data)</a:t>
            </a:r>
          </a:p>
          <a:p>
            <a:endParaRPr lang="en-US" sz="1000" b="1" dirty="0">
              <a:latin typeface="Lucida Console" panose="020B0609040504020204" pitchFamily="49" charset="0"/>
            </a:endParaRPr>
          </a:p>
          <a:p>
            <a:r>
              <a:rPr lang="en-US" sz="1000" dirty="0">
                <a:latin typeface="Lucida Console" panose="020B0609040504020204" pitchFamily="49" charset="0"/>
              </a:rPr>
              <a:t>head(</a:t>
            </a:r>
            <a:r>
              <a:rPr lang="en-US" sz="1000" dirty="0" err="1">
                <a:latin typeface="Lucida Console" panose="020B0609040504020204" pitchFamily="49" charset="0"/>
              </a:rPr>
              <a:t>sim_out</a:t>
            </a:r>
            <a:r>
              <a:rPr lang="en-US" sz="10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1754877"/>
            <a:ext cx="8283844" cy="1292662"/>
          </a:xfrm>
          <a:prstGeom prst="rect">
            <a:avLst/>
          </a:prstGeom>
        </p:spPr>
        <p:txBody>
          <a:bodyPr wrap="square">
            <a:spAutoFit/>
          </a:bodyPr>
          <a:lstStyle/>
          <a:p>
            <a:r>
              <a:rPr lang="en-US" dirty="0"/>
              <a:t>               </a:t>
            </a:r>
            <a:r>
              <a:rPr lang="en-US" sz="1000" dirty="0">
                <a:latin typeface="Lucida Console" panose="020B0609040504020204" pitchFamily="49" charset="0"/>
              </a:rPr>
              <a:t>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endParaRPr lang="en-US" sz="1000" dirty="0">
              <a:latin typeface="Lucida Console" panose="020B0609040504020204" pitchFamily="49" charset="0"/>
            </a:endParaRPr>
          </a:p>
          <a:p>
            <a:r>
              <a:rPr lang="en-US" sz="1000" dirty="0">
                <a:latin typeface="Lucida Console" panose="020B0609040504020204" pitchFamily="49" charset="0"/>
              </a:rPr>
              <a:t>[1,] 1.0000000 0.0000000 0.00000000 0.000000000 1.0000000   2734.207     12000.00</a:t>
            </a:r>
          </a:p>
          <a:p>
            <a:r>
              <a:rPr lang="en-US" sz="1000" dirty="0">
                <a:latin typeface="Lucida Console" panose="020B0609040504020204" pitchFamily="49" charset="0"/>
              </a:rPr>
              <a:t>[2,] 0.8648891 0.1333145 0.00000000 0.001796392 0.9382590   2491.018     11629.56</a:t>
            </a:r>
          </a:p>
          <a:p>
            <a:r>
              <a:rPr lang="en-US" sz="1000" dirty="0">
                <a:latin typeface="Lucida Console" panose="020B0609040504020204" pitchFamily="49" charset="0"/>
              </a:rPr>
              <a:t>[3,] 0.8133504 0.1712361 0.01149140 0.003922112 0.8938291   2364.921     11266.79</a:t>
            </a:r>
          </a:p>
          <a:p>
            <a:r>
              <a:rPr lang="en-US" sz="1000" dirty="0">
                <a:latin typeface="Lucida Console" panose="020B0609040504020204" pitchFamily="49" charset="0"/>
              </a:rPr>
              <a:t>[4,] 0.7873548 0.1802757 0.02597836 0.006391158 0.8555178   2274.555     10911.51</a:t>
            </a:r>
          </a:p>
          <a:p>
            <a:r>
              <a:rPr lang="en-US" sz="1000" dirty="0">
                <a:latin typeface="Lucida Console" panose="020B0609040504020204" pitchFamily="49" charset="0"/>
              </a:rPr>
              <a:t>[5,] 0.7693004 0.1806028 0.04090010 0.009196702 0.8199929   2195.976     10563.79</a:t>
            </a:r>
          </a:p>
          <a:p>
            <a:r>
              <a:rPr lang="en-US" sz="1000" dirty="0">
                <a:latin typeface="Lucida Console" panose="020B0609040504020204" pitchFamily="49" charset="0"/>
              </a:rPr>
              <a:t>[6,] 0.7538456 0.1783331 0.05549530 0.012325960 0.7862375   2122.139     10223.72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43AC7-2FAD-2C45-82B1-689910E8A401}"/>
              </a:ext>
            </a:extLst>
          </p:cNvPr>
          <p:cNvSpPr>
            <a:spLocks noGrp="1"/>
          </p:cNvSpPr>
          <p:nvPr>
            <p:ph type="title"/>
          </p:nvPr>
        </p:nvSpPr>
        <p:spPr/>
        <p:txBody>
          <a:bodyPr/>
          <a:lstStyle/>
          <a:p>
            <a:r>
              <a:rPr lang="en-US" dirty="0"/>
              <a:t>Reorganize output</a:t>
            </a:r>
          </a:p>
        </p:txBody>
      </p:sp>
      <p:sp>
        <p:nvSpPr>
          <p:cNvPr id="3" name="Content Placeholder 2">
            <a:extLst>
              <a:ext uri="{FF2B5EF4-FFF2-40B4-BE49-F238E27FC236}">
                <a16:creationId xmlns:a16="http://schemas.microsoft.com/office/drawing/2014/main" id="{DFEB728B-1098-1547-8A97-FE82E2C5D837}"/>
              </a:ext>
            </a:extLst>
          </p:cNvPr>
          <p:cNvSpPr>
            <a:spLocks noGrp="1"/>
          </p:cNvSpPr>
          <p:nvPr>
            <p:ph idx="1"/>
          </p:nvPr>
        </p:nvSpPr>
        <p:spPr/>
        <p:txBody>
          <a:bodyPr/>
          <a:lstStyle/>
          <a:p>
            <a:r>
              <a:rPr lang="en-US" dirty="0"/>
              <a:t>Although arrays are computationally efficient objects for storing data, they are not the most useful for summarizing data. </a:t>
            </a:r>
          </a:p>
          <a:p>
            <a:r>
              <a:rPr lang="en-US" dirty="0"/>
              <a:t>We will write to short functions to convert a 3D array to a </a:t>
            </a:r>
            <a:r>
              <a:rPr lang="en-US" dirty="0" err="1">
                <a:latin typeface="Lucida Console" panose="020B0609040504020204" pitchFamily="49" charset="0"/>
              </a:rPr>
              <a:t>data.table</a:t>
            </a:r>
            <a:r>
              <a:rPr lang="en-US" dirty="0">
                <a:latin typeface="Lucida Console" panose="020B0609040504020204" pitchFamily="49" charset="0"/>
              </a:rPr>
              <a:t> </a:t>
            </a:r>
            <a:r>
              <a:rPr lang="en-US" dirty="0"/>
              <a:t>so that we can summarize outcomes for each parameter sample and treatment strategy very quickly</a:t>
            </a:r>
          </a:p>
        </p:txBody>
      </p:sp>
      <p:sp>
        <p:nvSpPr>
          <p:cNvPr id="4" name="Slide Number Placeholder 3">
            <a:extLst>
              <a:ext uri="{FF2B5EF4-FFF2-40B4-BE49-F238E27FC236}">
                <a16:creationId xmlns:a16="http://schemas.microsoft.com/office/drawing/2014/main" id="{7709B306-8900-4042-940D-F4700FB5B72D}"/>
              </a:ext>
            </a:extLst>
          </p:cNvPr>
          <p:cNvSpPr>
            <a:spLocks noGrp="1"/>
          </p:cNvSpPr>
          <p:nvPr>
            <p:ph type="sldNum" sz="quarter" idx="4"/>
          </p:nvPr>
        </p:nvSpPr>
        <p:spPr/>
        <p:txBody>
          <a:bodyPr/>
          <a:lstStyle/>
          <a:p>
            <a:fld id="{CF7A681D-9A53-0F41-890B-1BA01E4644AD}" type="slidenum">
              <a:rPr lang="en-US" smtClean="0"/>
              <a:pPr/>
              <a:t>58</a:t>
            </a:fld>
            <a:endParaRPr lang="en-US"/>
          </a:p>
        </p:txBody>
      </p:sp>
    </p:spTree>
    <p:extLst>
      <p:ext uri="{BB962C8B-B14F-4D97-AF65-F5344CB8AC3E}">
        <p14:creationId xmlns:p14="http://schemas.microsoft.com/office/powerpoint/2010/main" val="2518476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5" name="Rectangle 4">
            <a:extLst>
              <a:ext uri="{FF2B5EF4-FFF2-40B4-BE49-F238E27FC236}">
                <a16:creationId xmlns:a16="http://schemas.microsoft.com/office/drawing/2014/main" id="{5D0BDA88-11E5-DA48-93F5-DF5463016A4B}"/>
              </a:ext>
            </a:extLst>
          </p:cNvPr>
          <p:cNvSpPr/>
          <p:nvPr/>
        </p:nvSpPr>
        <p:spPr>
          <a:xfrm>
            <a:off x="278672" y="970374"/>
            <a:ext cx="8570859" cy="2862322"/>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 </a:t>
            </a:r>
            <a:r>
              <a:rPr lang="en-US" sz="1000" dirty="0" err="1">
                <a:latin typeface="Lucida Console" panose="020B0609040504020204" pitchFamily="49" charset="0"/>
              </a:rPr>
              <a:t>rbind</a:t>
            </a:r>
            <a:r>
              <a:rPr lang="en-US" sz="1000" dirty="0">
                <a:latin typeface="Lucida Console" panose="020B0609040504020204" pitchFamily="49" charset="0"/>
              </a:rPr>
              <a:t> an array of matrices into a single matrix</a:t>
            </a:r>
          </a:p>
          <a:p>
            <a:r>
              <a:rPr lang="en-US" sz="1000" b="1" dirty="0" err="1">
                <a:solidFill>
                  <a:schemeClr val="accent3"/>
                </a:solidFill>
                <a:latin typeface="Lucida Console" panose="020B0609040504020204" pitchFamily="49" charset="0"/>
              </a:rPr>
              <a:t>rbind_array</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function(x){</a:t>
            </a:r>
          </a:p>
          <a:p>
            <a:r>
              <a:rPr lang="en-US" sz="1000" dirty="0">
                <a:latin typeface="Lucida Console" panose="020B0609040504020204" pitchFamily="49" charset="0"/>
              </a:rPr>
              <a:t>  </a:t>
            </a:r>
            <a:r>
              <a:rPr lang="en-US" sz="1000" dirty="0" err="1">
                <a:latin typeface="Lucida Console" panose="020B0609040504020204" pitchFamily="49" charset="0"/>
              </a:rPr>
              <a:t>n_rows</a:t>
            </a:r>
            <a:r>
              <a:rPr lang="en-US" sz="1000" dirty="0">
                <a:latin typeface="Lucida Console" panose="020B0609040504020204" pitchFamily="49" charset="0"/>
              </a:rPr>
              <a:t> &lt;- dim(x)[3] * dim(x)[1]</a:t>
            </a:r>
          </a:p>
          <a:p>
            <a:r>
              <a:rPr lang="en-US" sz="1000" dirty="0">
                <a:latin typeface="Lucida Console" panose="020B0609040504020204" pitchFamily="49" charset="0"/>
              </a:rPr>
              <a:t>  </a:t>
            </a:r>
            <a:r>
              <a:rPr lang="en-US" sz="1000" dirty="0" err="1">
                <a:latin typeface="Lucida Console" panose="020B0609040504020204" pitchFamily="49" charset="0"/>
              </a:rPr>
              <a:t>x_mat</a:t>
            </a:r>
            <a:r>
              <a:rPr lang="en-US" sz="1000" dirty="0">
                <a:latin typeface="Lucida Console" panose="020B0609040504020204" pitchFamily="49" charset="0"/>
              </a:rPr>
              <a:t> &lt;- matrix(c(</a:t>
            </a:r>
            <a:r>
              <a:rPr lang="en-US" sz="1000" dirty="0" err="1">
                <a:latin typeface="Lucida Console" panose="020B0609040504020204" pitchFamily="49" charset="0"/>
              </a:rPr>
              <a:t>aperm</a:t>
            </a:r>
            <a:r>
              <a:rPr lang="en-US" sz="1000" dirty="0">
                <a:latin typeface="Lucida Console" panose="020B0609040504020204" pitchFamily="49" charset="0"/>
              </a:rPr>
              <a:t>(x, perm = c(2, 1, 3))),</a:t>
            </a:r>
          </a:p>
          <a:p>
            <a:r>
              <a:rPr lang="en-US" sz="1000" dirty="0">
                <a:latin typeface="Lucida Console" panose="020B0609040504020204" pitchFamily="49" charset="0"/>
              </a:rPr>
              <a:t>                  </a:t>
            </a:r>
            <a:r>
              <a:rPr lang="en-US" sz="1000" dirty="0" err="1">
                <a:latin typeface="Lucida Console" panose="020B0609040504020204" pitchFamily="49" charset="0"/>
              </a:rPr>
              <a:t>nrow</a:t>
            </a:r>
            <a:r>
              <a:rPr lang="en-US" sz="1000" dirty="0">
                <a:latin typeface="Lucida Console" panose="020B0609040504020204" pitchFamily="49" charset="0"/>
              </a:rPr>
              <a:t> = </a:t>
            </a:r>
            <a:r>
              <a:rPr lang="en-US" sz="1000" dirty="0" err="1">
                <a:latin typeface="Lucida Console" panose="020B0609040504020204" pitchFamily="49" charset="0"/>
              </a:rPr>
              <a:t>n_rows</a:t>
            </a:r>
            <a:r>
              <a:rPr lang="en-US" sz="1000" dirty="0">
                <a:latin typeface="Lucida Console" panose="020B0609040504020204" pitchFamily="49" charset="0"/>
              </a:rPr>
              <a:t>, </a:t>
            </a:r>
            <a:r>
              <a:rPr lang="en-US" sz="1000" dirty="0" err="1">
                <a:latin typeface="Lucida Console" panose="020B0609040504020204" pitchFamily="49" charset="0"/>
              </a:rPr>
              <a:t>byrow</a:t>
            </a:r>
            <a:r>
              <a:rPr lang="en-US" sz="1000" dirty="0">
                <a:latin typeface="Lucida Console" panose="020B0609040504020204" pitchFamily="49" charset="0"/>
              </a:rPr>
              <a:t> = TRUE)</a:t>
            </a:r>
          </a:p>
          <a:p>
            <a:r>
              <a:rPr lang="en-US" sz="1000" dirty="0">
                <a:latin typeface="Lucida Console" panose="020B0609040504020204" pitchFamily="49" charset="0"/>
              </a:rPr>
              <a:t>  </a:t>
            </a:r>
            <a:r>
              <a:rPr lang="en-US" sz="1000" dirty="0" err="1">
                <a:latin typeface="Lucida Console" panose="020B0609040504020204" pitchFamily="49" charset="0"/>
              </a:rPr>
              <a:t>colnames</a:t>
            </a:r>
            <a:r>
              <a:rPr lang="en-US" sz="1000" dirty="0">
                <a:latin typeface="Lucida Console" panose="020B0609040504020204" pitchFamily="49" charset="0"/>
              </a:rPr>
              <a:t>(</a:t>
            </a:r>
            <a:r>
              <a:rPr lang="en-US" sz="1000" dirty="0" err="1">
                <a:latin typeface="Lucida Console" panose="020B0609040504020204" pitchFamily="49" charset="0"/>
              </a:rPr>
              <a:t>x_mat</a:t>
            </a:r>
            <a:r>
              <a:rPr lang="en-US" sz="1000" dirty="0">
                <a:latin typeface="Lucida Console" panose="020B0609040504020204" pitchFamily="49" charset="0"/>
              </a:rPr>
              <a:t>) &lt;- </a:t>
            </a:r>
            <a:r>
              <a:rPr lang="en-US" sz="1000" dirty="0" err="1">
                <a:latin typeface="Lucida Console" panose="020B0609040504020204" pitchFamily="49" charset="0"/>
              </a:rPr>
              <a:t>dimnames</a:t>
            </a:r>
            <a:r>
              <a:rPr lang="en-US" sz="1000" dirty="0">
                <a:latin typeface="Lucida Console" panose="020B0609040504020204" pitchFamily="49" charset="0"/>
              </a:rPr>
              <a:t>(x)[[2]]</a:t>
            </a:r>
          </a:p>
          <a:p>
            <a:r>
              <a:rPr lang="en-US" sz="1000" dirty="0">
                <a:latin typeface="Lucida Console" panose="020B0609040504020204" pitchFamily="49" charset="0"/>
              </a:rPr>
              <a:t>  return(</a:t>
            </a:r>
            <a:r>
              <a:rPr lang="en-US" sz="1000" dirty="0" err="1">
                <a:latin typeface="Lucida Console" panose="020B0609040504020204" pitchFamily="49" charset="0"/>
              </a:rPr>
              <a:t>x_mat</a:t>
            </a:r>
            <a:r>
              <a:rPr lang="en-US" sz="1000" dirty="0">
                <a:latin typeface="Lucida Console" panose="020B0609040504020204" pitchFamily="49" charset="0"/>
              </a:rPr>
              <a:t>)</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 Convert the array into a long </a:t>
            </a:r>
            <a:r>
              <a:rPr lang="en-US" sz="1000" dirty="0" err="1">
                <a:latin typeface="Lucida Console" panose="020B0609040504020204" pitchFamily="49" charset="0"/>
              </a:rPr>
              <a:t>dataframe</a:t>
            </a:r>
            <a:r>
              <a:rPr lang="en-US" sz="1000" dirty="0">
                <a:latin typeface="Lucida Console" panose="020B0609040504020204" pitchFamily="49" charset="0"/>
              </a:rPr>
              <a:t> with ID columns</a:t>
            </a:r>
          </a:p>
          <a:p>
            <a:r>
              <a:rPr lang="en-US" sz="1000" b="1" dirty="0" err="1">
                <a:solidFill>
                  <a:schemeClr val="accent3"/>
                </a:solidFill>
                <a:latin typeface="Lucida Console" panose="020B0609040504020204" pitchFamily="49" charset="0"/>
              </a:rPr>
              <a:t>array_to_dt</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function(x){</a:t>
            </a:r>
          </a:p>
          <a:p>
            <a:r>
              <a:rPr lang="en-US" sz="1000" dirty="0">
                <a:latin typeface="Lucida Console" panose="020B0609040504020204" pitchFamily="49" charset="0"/>
              </a:rPr>
              <a:t>  </a:t>
            </a:r>
            <a:r>
              <a:rPr lang="en-US" sz="1000" dirty="0" err="1">
                <a:latin typeface="Lucida Console" panose="020B0609040504020204" pitchFamily="49" charset="0"/>
              </a:rPr>
              <a:t>id_df</a:t>
            </a:r>
            <a:r>
              <a:rPr lang="en-US" sz="1000" dirty="0">
                <a:latin typeface="Lucida Console" panose="020B0609040504020204" pitchFamily="49" charset="0"/>
              </a:rPr>
              <a:t> &lt;- </a:t>
            </a:r>
            <a:r>
              <a:rPr lang="en-US" sz="1000" dirty="0" err="1">
                <a:latin typeface="Lucida Console" panose="020B0609040504020204" pitchFamily="49" charset="0"/>
              </a:rPr>
              <a:t>expand.grid</a:t>
            </a:r>
            <a:r>
              <a:rPr lang="en-US" sz="1000" dirty="0">
                <a:latin typeface="Lucida Console" panose="020B0609040504020204" pitchFamily="49" charset="0"/>
              </a:rPr>
              <a:t>(cycle = 0:(dim(x)[1] - 1),</a:t>
            </a:r>
          </a:p>
          <a:p>
            <a:r>
              <a:rPr lang="en-US" sz="1000" dirty="0">
                <a:latin typeface="Lucida Console" panose="020B0609040504020204" pitchFamily="49" charset="0"/>
              </a:rPr>
              <a:t>                       strategy = </a:t>
            </a:r>
            <a:r>
              <a:rPr lang="en-US" sz="1000" dirty="0" err="1">
                <a:latin typeface="Lucida Console" panose="020B0609040504020204" pitchFamily="49" charset="0"/>
              </a:rPr>
              <a:t>attr</a:t>
            </a:r>
            <a:r>
              <a:rPr lang="en-US" sz="1000" dirty="0">
                <a:latin typeface="Lucida Console" panose="020B0609040504020204" pitchFamily="49" charset="0"/>
              </a:rPr>
              <a:t>(x, "strategies"),</a:t>
            </a:r>
          </a:p>
          <a:p>
            <a:r>
              <a:rPr lang="en-US" sz="1000" dirty="0">
                <a:latin typeface="Lucida Console" panose="020B0609040504020204" pitchFamily="49" charset="0"/>
              </a:rPr>
              <a:t>                       sample = 1:attr(x, "</a:t>
            </a:r>
            <a:r>
              <a:rPr lang="en-US" sz="1000" dirty="0" err="1">
                <a:latin typeface="Lucida Console" panose="020B0609040504020204" pitchFamily="49" charset="0"/>
              </a:rPr>
              <a:t>n_samples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x_mat</a:t>
            </a:r>
            <a:r>
              <a:rPr lang="en-US" sz="1000" dirty="0">
                <a:latin typeface="Lucida Console" panose="020B0609040504020204" pitchFamily="49" charset="0"/>
              </a:rPr>
              <a:t> &lt;- </a:t>
            </a:r>
            <a:r>
              <a:rPr lang="en-US" sz="1000" dirty="0" err="1">
                <a:latin typeface="Lucida Console" panose="020B0609040504020204" pitchFamily="49" charset="0"/>
              </a:rPr>
              <a:t>rbind_array</a:t>
            </a:r>
            <a:r>
              <a:rPr lang="en-US" sz="1000" dirty="0">
                <a:latin typeface="Lucida Console" panose="020B0609040504020204" pitchFamily="49" charset="0"/>
              </a:rPr>
              <a:t>(x)</a:t>
            </a:r>
          </a:p>
          <a:p>
            <a:r>
              <a:rPr lang="en-US" sz="1000" dirty="0">
                <a:latin typeface="Lucida Console" panose="020B0609040504020204" pitchFamily="49" charset="0"/>
              </a:rPr>
              <a:t>  return(</a:t>
            </a:r>
            <a:r>
              <a:rPr lang="en-US" sz="1000" dirty="0" err="1">
                <a:latin typeface="Lucida Console" panose="020B0609040504020204" pitchFamily="49" charset="0"/>
              </a:rPr>
              <a:t>as.data.table</a:t>
            </a:r>
            <a:r>
              <a:rPr lang="en-US" sz="1000" dirty="0">
                <a:latin typeface="Lucida Console" panose="020B0609040504020204" pitchFamily="49" charset="0"/>
              </a:rPr>
              <a:t>(</a:t>
            </a:r>
            <a:r>
              <a:rPr lang="en-US" sz="1000" dirty="0" err="1">
                <a:latin typeface="Lucida Console" panose="020B0609040504020204" pitchFamily="49" charset="0"/>
              </a:rPr>
              <a:t>cbind</a:t>
            </a:r>
            <a:r>
              <a:rPr lang="en-US" sz="1000" dirty="0">
                <a:latin typeface="Lucida Console" panose="020B0609040504020204" pitchFamily="49" charset="0"/>
              </a:rPr>
              <a:t>(</a:t>
            </a:r>
            <a:r>
              <a:rPr lang="en-US" sz="1000" dirty="0" err="1">
                <a:latin typeface="Lucida Console" panose="020B0609040504020204" pitchFamily="49" charset="0"/>
              </a:rPr>
              <a:t>id_df</a:t>
            </a:r>
            <a:r>
              <a:rPr lang="en-US" sz="1000" dirty="0">
                <a:latin typeface="Lucida Console" panose="020B0609040504020204" pitchFamily="49" charset="0"/>
              </a:rPr>
              <a:t>, </a:t>
            </a:r>
            <a:r>
              <a:rPr lang="en-US" sz="1000" dirty="0" err="1">
                <a:latin typeface="Lucida Console" panose="020B0609040504020204" pitchFamily="49" charset="0"/>
              </a:rPr>
              <a:t>x_mat</a:t>
            </a:r>
            <a:r>
              <a:rPr lang="en-US" sz="1000" dirty="0">
                <a:latin typeface="Lucida Console" panose="020B0609040504020204" pitchFamily="49" charset="0"/>
              </a:rPr>
              <a:t>)))</a:t>
            </a:r>
          </a:p>
          <a:p>
            <a:r>
              <a:rPr lang="en-US" sz="1000" dirty="0">
                <a:latin typeface="Lucida Console" panose="020B0609040504020204" pitchFamily="49" charset="0"/>
              </a:rPr>
              <a:t>}</a:t>
            </a:r>
          </a:p>
          <a:p>
            <a:endParaRPr lang="en-US" sz="1000" dirty="0">
              <a:latin typeface="Lucida Console" panose="020B0609040504020204" pitchFamily="49" charset="0"/>
            </a:endParaRPr>
          </a:p>
        </p:txBody>
      </p:sp>
    </p:spTree>
    <p:extLst>
      <p:ext uri="{BB962C8B-B14F-4D97-AF65-F5344CB8AC3E}">
        <p14:creationId xmlns:p14="http://schemas.microsoft.com/office/powerpoint/2010/main" val="41972031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606434" y="1854764"/>
            <a:ext cx="7888636" cy="2400657"/>
          </a:xfrm>
          <a:prstGeom prst="rect">
            <a:avLst/>
          </a:prstGeom>
        </p:spPr>
        <p:txBody>
          <a:bodyPr wrap="square">
            <a:spAutoFit/>
          </a:bodyPr>
          <a:lstStyle/>
          <a:p>
            <a:r>
              <a:rPr lang="en-US" sz="1000" dirty="0">
                <a:latin typeface="Lucida Console" panose="020B0609040504020204" pitchFamily="49" charset="0"/>
              </a:rPr>
              <a:t>   cycle strategy sample         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endParaRPr lang="en-US" sz="1000" dirty="0">
              <a:latin typeface="Lucida Console" panose="020B0609040504020204" pitchFamily="49" charset="0"/>
            </a:endParaRPr>
          </a:p>
          <a:p>
            <a:r>
              <a:rPr lang="en-US" sz="1000" dirty="0">
                <a:latin typeface="Lucida Console" panose="020B0609040504020204" pitchFamily="49" charset="0"/>
              </a:rPr>
              <a:t>1:     0      New      1 1.0000000 0.0000000 0.00000000 0.000000000 1.0000000   1843.591</a:t>
            </a:r>
          </a:p>
          <a:p>
            <a:r>
              <a:rPr lang="en-US" sz="1000" dirty="0">
                <a:latin typeface="Lucida Console" panose="020B0609040504020204" pitchFamily="49" charset="0"/>
              </a:rPr>
              <a:t>2:     1      New      1 0.8820097 0.1153163 0.00000000 0.002673977 0.9367558   1663.811</a:t>
            </a:r>
          </a:p>
          <a:p>
            <a:r>
              <a:rPr lang="en-US" sz="1000" dirty="0">
                <a:latin typeface="Lucida Console" panose="020B0609040504020204" pitchFamily="49" charset="0"/>
              </a:rPr>
              <a:t>3:     2      New      1 0.8394251 0.1446361 0.01055455 0.005384306 0.8945818   1751.700</a:t>
            </a:r>
          </a:p>
          <a:p>
            <a:r>
              <a:rPr lang="en-US" sz="1000" dirty="0">
                <a:latin typeface="Lucida Console" panose="020B0609040504020204" pitchFamily="49" charset="0"/>
              </a:rPr>
              <a:t>4:     3      New      1 0.8174976 0.1506395 0.02363713 0.008225750 0.8588985   1895.718</a:t>
            </a:r>
          </a:p>
          <a:p>
            <a:r>
              <a:rPr lang="en-US" sz="1000" dirty="0">
                <a:latin typeface="Lucida Console" panose="020B0609040504020204" pitchFamily="49" charset="0"/>
              </a:rPr>
              <a:t>5:     4      New      1 0.8013583 0.1503457 0.03707640 0.011219653 0.8258298   2041.121</a:t>
            </a:r>
          </a:p>
          <a:p>
            <a:r>
              <a:rPr lang="en-US" sz="1000" dirty="0">
                <a:latin typeface="Lucida Console" panose="020B0609040504020204" pitchFamily="49" charset="0"/>
              </a:rPr>
              <a:t>6:     5      New      1 0.7869666 0.1483751 0.05029075 0.014367535 0.7943220   2174.433</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dcosts_treat</a:t>
            </a:r>
            <a:endParaRPr lang="en-US" sz="1000" dirty="0">
              <a:latin typeface="Lucida Console" panose="020B0609040504020204" pitchFamily="49" charset="0"/>
            </a:endParaRPr>
          </a:p>
          <a:p>
            <a:r>
              <a:rPr lang="en-US" sz="1000" dirty="0">
                <a:latin typeface="Lucida Console" panose="020B0609040504020204" pitchFamily="49" charset="0"/>
              </a:rPr>
              <a:t>1:     12000.00</a:t>
            </a:r>
          </a:p>
          <a:p>
            <a:r>
              <a:rPr lang="en-US" sz="1000" dirty="0">
                <a:latin typeface="Lucida Console" panose="020B0609040504020204" pitchFamily="49" charset="0"/>
              </a:rPr>
              <a:t>2:     11619.33</a:t>
            </a:r>
          </a:p>
          <a:p>
            <a:r>
              <a:rPr lang="en-US" sz="1000" dirty="0">
                <a:latin typeface="Lucida Console" panose="020B0609040504020204" pitchFamily="49" charset="0"/>
              </a:rPr>
              <a:t>3:     11250.25</a:t>
            </a:r>
          </a:p>
          <a:p>
            <a:r>
              <a:rPr lang="en-US" sz="1000" dirty="0">
                <a:latin typeface="Lucida Console" panose="020B0609040504020204" pitchFamily="49" charset="0"/>
              </a:rPr>
              <a:t>4:     10891.37</a:t>
            </a:r>
          </a:p>
          <a:p>
            <a:r>
              <a:rPr lang="en-US" sz="1000" dirty="0">
                <a:latin typeface="Lucida Console" panose="020B0609040504020204" pitchFamily="49" charset="0"/>
              </a:rPr>
              <a:t>5:     10542.22</a:t>
            </a:r>
          </a:p>
          <a:p>
            <a:r>
              <a:rPr lang="en-US" sz="1000" dirty="0">
                <a:latin typeface="Lucida Console" panose="020B0609040504020204" pitchFamily="49" charset="0"/>
              </a:rPr>
              <a:t>6:     10202.58</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553998"/>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sim_out</a:t>
            </a:r>
            <a:r>
              <a:rPr lang="en-US" sz="1000" b="1" dirty="0">
                <a:latin typeface="Lucida Console" panose="020B0609040504020204" pitchFamily="49" charset="0"/>
              </a:rPr>
              <a:t> &lt;- </a:t>
            </a:r>
            <a:r>
              <a:rPr lang="en-US" sz="1000" b="1" dirty="0" err="1">
                <a:latin typeface="Lucida Console" panose="020B0609040504020204" pitchFamily="49" charset="0"/>
              </a:rPr>
              <a:t>array_to_dt</a:t>
            </a:r>
            <a:r>
              <a:rPr lang="en-US" sz="1000" b="1" dirty="0">
                <a:latin typeface="Lucida Console" panose="020B0609040504020204" pitchFamily="49" charset="0"/>
              </a:rPr>
              <a:t>(</a:t>
            </a:r>
            <a:r>
              <a:rPr lang="en-US" sz="1000" b="1" dirty="0" err="1">
                <a:latin typeface="Lucida Console" panose="020B0609040504020204" pitchFamily="49" charset="0"/>
              </a:rPr>
              <a:t>sim_out</a:t>
            </a:r>
            <a:r>
              <a:rPr lang="en-US" sz="1000" b="1"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head(</a:t>
            </a:r>
            <a:r>
              <a:rPr lang="en-US" sz="1000" dirty="0" err="1">
                <a:latin typeface="Lucida Console" panose="020B0609040504020204" pitchFamily="49" charset="0"/>
              </a:rPr>
              <a:t>sim_out</a:t>
            </a:r>
            <a:r>
              <a:rPr lang="en-US" sz="1000" dirty="0">
                <a:latin typeface="Lucida Console" panose="020B0609040504020204" pitchFamily="49" charset="0"/>
              </a:rPr>
              <a:t>)</a:t>
            </a:r>
          </a:p>
        </p:txBody>
      </p:sp>
    </p:spTree>
    <p:extLst>
      <p:ext uri="{BB962C8B-B14F-4D97-AF65-F5344CB8AC3E}">
        <p14:creationId xmlns:p14="http://schemas.microsoft.com/office/powerpoint/2010/main" val="2321331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707886"/>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ce_out</a:t>
            </a:r>
            <a:r>
              <a:rPr lang="en-US" sz="1000" dirty="0">
                <a:latin typeface="Lucida Console" panose="020B0609040504020204" pitchFamily="49" charset="0"/>
              </a:rPr>
              <a:t> &lt;- </a:t>
            </a:r>
            <a:r>
              <a:rPr lang="en-US" sz="1000" dirty="0" err="1">
                <a:latin typeface="Lucida Console" panose="020B0609040504020204" pitchFamily="49" charset="0"/>
              </a:rPr>
              <a:t>sim_out</a:t>
            </a:r>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 sum(</a:t>
            </a:r>
            <a:r>
              <a:rPr lang="en-US" sz="1000" dirty="0" err="1">
                <a:latin typeface="Lucida Console" panose="020B0609040504020204" pitchFamily="49" charset="0"/>
              </a:rPr>
              <a:t>dqalys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 sum(</a:t>
            </a:r>
            <a:r>
              <a:rPr lang="en-US" sz="1000" dirty="0" err="1">
                <a:latin typeface="Lucida Console" panose="020B0609040504020204" pitchFamily="49" charset="0"/>
              </a:rPr>
              <a:t>dcosts_med</a:t>
            </a:r>
            <a:r>
              <a:rPr lang="en-US" sz="1000" dirty="0">
                <a:latin typeface="Lucida Console" panose="020B0609040504020204" pitchFamily="49" charset="0"/>
              </a:rPr>
              <a:t>) + sum(</a:t>
            </a:r>
            <a:r>
              <a:rPr lang="en-US" sz="1000" dirty="0" err="1">
                <a:latin typeface="Lucida Console" panose="020B0609040504020204" pitchFamily="49" charset="0"/>
              </a:rPr>
              <a:t>dcosts_treat</a:t>
            </a:r>
            <a:r>
              <a:rPr lang="en-US" sz="1000" dirty="0">
                <a:latin typeface="Lucida Console" panose="020B0609040504020204" pitchFamily="49" charset="0"/>
              </a:rPr>
              <a:t>)),</a:t>
            </a:r>
          </a:p>
          <a:p>
            <a:r>
              <a:rPr lang="en-US" sz="1000" dirty="0">
                <a:latin typeface="Lucida Console" panose="020B0609040504020204" pitchFamily="49" charset="0"/>
              </a:rPr>
              <a:t>                  by = c("sample", "strategy")]</a:t>
            </a:r>
          </a:p>
          <a:p>
            <a:r>
              <a:rPr lang="en-US" sz="1000" dirty="0" err="1">
                <a:latin typeface="Lucida Console" panose="020B0609040504020204" pitchFamily="49" charset="0"/>
              </a:rPr>
              <a:t>ce_out</a:t>
            </a:r>
            <a:endParaRPr lang="en-US" sz="10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062103"/>
          </a:xfrm>
          <a:prstGeom prst="rect">
            <a:avLst/>
          </a:prstGeom>
        </p:spPr>
        <p:txBody>
          <a:bodyPr wrap="square">
            <a:spAutoFit/>
          </a:bodyPr>
          <a:lstStyle/>
          <a:p>
            <a:r>
              <a:rPr lang="en-US" dirty="0"/>
              <a:t> </a:t>
            </a:r>
            <a:r>
              <a:rPr lang="en-US" sz="1000" dirty="0">
                <a:latin typeface="Lucida Console" panose="020B0609040504020204" pitchFamily="49" charset="0"/>
              </a:rPr>
              <a:t>sample strategy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endParaRPr lang="en-US" sz="1000" dirty="0">
              <a:latin typeface="Lucida Console" panose="020B0609040504020204" pitchFamily="49" charset="0"/>
            </a:endParaRPr>
          </a:p>
          <a:p>
            <a:r>
              <a:rPr lang="en-US" sz="1000" dirty="0">
                <a:latin typeface="Lucida Console" panose="020B0609040504020204" pitchFamily="49" charset="0"/>
              </a:rPr>
              <a:t>   1:      1      New 22.61708 391145.2</a:t>
            </a:r>
          </a:p>
          <a:p>
            <a:r>
              <a:rPr lang="en-US" sz="1000" dirty="0">
                <a:latin typeface="Lucida Console" panose="020B0609040504020204" pitchFamily="49" charset="0"/>
              </a:rPr>
              <a:t>   2:      1      SOC 20.93201 114711.4</a:t>
            </a:r>
          </a:p>
          <a:p>
            <a:r>
              <a:rPr lang="en-US" sz="1000" dirty="0">
                <a:latin typeface="Lucida Console" panose="020B0609040504020204" pitchFamily="49" charset="0"/>
              </a:rPr>
              <a:t>   3:      2      New 24.94643 395296.1</a:t>
            </a:r>
          </a:p>
          <a:p>
            <a:r>
              <a:rPr lang="en-US" sz="1000" dirty="0">
                <a:latin typeface="Lucida Console" panose="020B0609040504020204" pitchFamily="49" charset="0"/>
              </a:rPr>
              <a:t>   4:      2      SOC 22.60931 114726.0</a:t>
            </a:r>
          </a:p>
          <a:p>
            <a:r>
              <a:rPr lang="en-US" sz="1000" dirty="0">
                <a:latin typeface="Lucida Console" panose="020B0609040504020204" pitchFamily="49" charset="0"/>
              </a:rPr>
              <a:t>   5:      3      New 25.05174 482111.3</a:t>
            </a:r>
          </a:p>
          <a:p>
            <a:r>
              <a:rPr lang="en-US" sz="1000" dirty="0">
                <a:latin typeface="Lucida Console" panose="020B0609040504020204" pitchFamily="49" charset="0"/>
              </a:rPr>
              <a:t>  ---                                  </a:t>
            </a:r>
          </a:p>
          <a:p>
            <a:r>
              <a:rPr lang="en-US" sz="1000" dirty="0">
                <a:latin typeface="Lucida Console" panose="020B0609040504020204" pitchFamily="49" charset="0"/>
              </a:rPr>
              <a:t>1996:    998      SOC 23.65377 286333.5</a:t>
            </a:r>
          </a:p>
          <a:p>
            <a:r>
              <a:rPr lang="en-US" sz="1000" dirty="0">
                <a:latin typeface="Lucida Console" panose="020B0609040504020204" pitchFamily="49" charset="0"/>
              </a:rPr>
              <a:t>1997:    999      New 24.11722 494899.0</a:t>
            </a:r>
          </a:p>
          <a:p>
            <a:r>
              <a:rPr lang="en-US" sz="1000" dirty="0">
                <a:latin typeface="Lucida Console" panose="020B0609040504020204" pitchFamily="49" charset="0"/>
              </a:rPr>
              <a:t>1998:    999      SOC 21.56110 242252.9</a:t>
            </a:r>
          </a:p>
          <a:p>
            <a:r>
              <a:rPr lang="en-US" sz="1000" dirty="0">
                <a:latin typeface="Lucida Console" panose="020B0609040504020204" pitchFamily="49" charset="0"/>
              </a:rPr>
              <a:t>1999:   1000      New 24.75846 507393.7</a:t>
            </a:r>
          </a:p>
          <a:p>
            <a:r>
              <a:rPr lang="en-US" sz="1000" dirty="0">
                <a:latin typeface="Lucida Console" panose="020B0609040504020204" pitchFamily="49" charset="0"/>
              </a:rPr>
              <a:t>2000:   1000      SOC 22.33934 241993.7</a:t>
            </a:r>
          </a:p>
        </p:txBody>
      </p:sp>
    </p:spTree>
    <p:extLst>
      <p:ext uri="{BB962C8B-B14F-4D97-AF65-F5344CB8AC3E}">
        <p14:creationId xmlns:p14="http://schemas.microsoft.com/office/powerpoint/2010/main" val="3723921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200" y="1143000"/>
            <a:ext cx="4572000" cy="553998"/>
          </a:xfrm>
          <a:prstGeom prst="rect">
            <a:avLst/>
          </a:prstGeom>
          <a:solidFill>
            <a:schemeClr val="bg1">
              <a:lumMod val="85000"/>
            </a:schemeClr>
          </a:solidFill>
        </p:spPr>
        <p:txBody>
          <a:bodyPr>
            <a:spAutoFit/>
          </a:bodyPr>
          <a:lstStyle/>
          <a:p>
            <a:r>
              <a:rPr lang="en-US" sz="1000" dirty="0" err="1">
                <a:latin typeface="Lucida Console" panose="020B0609040504020204" pitchFamily="49" charset="0"/>
              </a:rPr>
              <a:t>ce_out_wider</a:t>
            </a:r>
            <a:r>
              <a:rPr lang="en-US" sz="1000" dirty="0">
                <a:latin typeface="Lucida Console" panose="020B0609040504020204" pitchFamily="49" charset="0"/>
              </a:rPr>
              <a:t> &lt;- </a:t>
            </a:r>
            <a:r>
              <a:rPr lang="en-US" sz="1000" dirty="0" err="1">
                <a:latin typeface="Lucida Console" panose="020B0609040504020204" pitchFamily="49" charset="0"/>
              </a:rPr>
              <a:t>dcast</a:t>
            </a:r>
            <a:r>
              <a:rPr lang="en-US" sz="1000" dirty="0">
                <a:latin typeface="Lucida Console" panose="020B0609040504020204" pitchFamily="49" charset="0"/>
              </a:rPr>
              <a:t>(</a:t>
            </a:r>
            <a:r>
              <a:rPr lang="en-US" sz="1000" dirty="0" err="1">
                <a:latin typeface="Lucida Console" panose="020B0609040504020204" pitchFamily="49" charset="0"/>
              </a:rPr>
              <a:t>ce_out</a:t>
            </a:r>
            <a:r>
              <a:rPr lang="en-US" sz="1000" dirty="0">
                <a:latin typeface="Lucida Console" panose="020B0609040504020204" pitchFamily="49" charset="0"/>
              </a:rPr>
              <a:t>, sample ~ strategy,</a:t>
            </a:r>
          </a:p>
          <a:p>
            <a:r>
              <a:rPr lang="en-US" sz="1000" dirty="0">
                <a:latin typeface="Lucida Console" panose="020B0609040504020204" pitchFamily="49" charset="0"/>
              </a:rPr>
              <a:t>                      </a:t>
            </a:r>
            <a:r>
              <a:rPr lang="en-US" sz="1000" dirty="0" err="1">
                <a:latin typeface="Lucida Console" panose="020B0609040504020204" pitchFamily="49" charset="0"/>
              </a:rPr>
              <a:t>value.var</a:t>
            </a:r>
            <a:r>
              <a:rPr lang="en-US" sz="1000" dirty="0">
                <a:latin typeface="Lucida Console" panose="020B0609040504020204" pitchFamily="49" charset="0"/>
              </a:rPr>
              <a:t> = c("</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err="1">
                <a:latin typeface="Lucida Console" panose="020B0609040504020204" pitchFamily="49" charset="0"/>
              </a:rPr>
              <a:t>ce_out_wider</a:t>
            </a:r>
            <a:endParaRPr lang="en-US" sz="10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4572000" cy="1938992"/>
          </a:xfrm>
          <a:prstGeom prst="rect">
            <a:avLst/>
          </a:prstGeom>
        </p:spPr>
        <p:txBody>
          <a:bodyPr>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dqalys_New</a:t>
            </a:r>
            <a:r>
              <a:rPr lang="en-US" sz="1000" dirty="0">
                <a:latin typeface="Lucida Console" panose="020B0609040504020204" pitchFamily="49" charset="0"/>
              </a:rPr>
              <a:t> </a:t>
            </a:r>
            <a:r>
              <a:rPr lang="en-US" sz="1000" dirty="0" err="1">
                <a:latin typeface="Lucida Console" panose="020B0609040504020204" pitchFamily="49" charset="0"/>
              </a:rPr>
              <a:t>dqalys_SOC</a:t>
            </a:r>
            <a:r>
              <a:rPr lang="en-US" sz="1000" dirty="0">
                <a:latin typeface="Lucida Console" panose="020B0609040504020204" pitchFamily="49" charset="0"/>
              </a:rPr>
              <a:t> </a:t>
            </a:r>
            <a:r>
              <a:rPr lang="en-US" sz="1000" dirty="0" err="1">
                <a:latin typeface="Lucida Console" panose="020B0609040504020204" pitchFamily="49" charset="0"/>
              </a:rPr>
              <a:t>dcosts_New</a:t>
            </a:r>
            <a:r>
              <a:rPr lang="en-US" sz="1000" dirty="0">
                <a:latin typeface="Lucida Console" panose="020B0609040504020204" pitchFamily="49" charset="0"/>
              </a:rPr>
              <a:t> </a:t>
            </a:r>
            <a:r>
              <a:rPr lang="en-US" sz="1000" dirty="0" err="1">
                <a:latin typeface="Lucida Console" panose="020B0609040504020204" pitchFamily="49" charset="0"/>
              </a:rPr>
              <a:t>dcosts_SOC</a:t>
            </a:r>
            <a:endParaRPr lang="en-US" sz="1000" dirty="0">
              <a:latin typeface="Lucida Console" panose="020B0609040504020204" pitchFamily="49" charset="0"/>
            </a:endParaRPr>
          </a:p>
          <a:p>
            <a:r>
              <a:rPr lang="en-US" sz="1000" dirty="0">
                <a:latin typeface="Lucida Console" panose="020B0609040504020204" pitchFamily="49" charset="0"/>
              </a:rPr>
              <a:t>   1:      1   22.61708   20.93201   391145.2  114711.41</a:t>
            </a:r>
          </a:p>
          <a:p>
            <a:r>
              <a:rPr lang="en-US" sz="1000" dirty="0">
                <a:latin typeface="Lucida Console" panose="020B0609040504020204" pitchFamily="49" charset="0"/>
              </a:rPr>
              <a:t>   2:      2   24.94643   22.60931   395296.1  114725.97</a:t>
            </a:r>
          </a:p>
          <a:p>
            <a:r>
              <a:rPr lang="en-US" sz="1000" dirty="0">
                <a:latin typeface="Lucida Console" panose="020B0609040504020204" pitchFamily="49" charset="0"/>
              </a:rPr>
              <a:t>   3:      3   25.05174   22.42677   482111.3  207296.75</a:t>
            </a:r>
          </a:p>
          <a:p>
            <a:r>
              <a:rPr lang="en-US" sz="1000" dirty="0">
                <a:latin typeface="Lucida Console" panose="020B0609040504020204" pitchFamily="49" charset="0"/>
              </a:rPr>
              <a:t>   4:      4   23.49400   21.35126   408396.4  142574.96</a:t>
            </a:r>
          </a:p>
          <a:p>
            <a:r>
              <a:rPr lang="en-US" sz="1000" dirty="0">
                <a:latin typeface="Lucida Console" panose="020B0609040504020204" pitchFamily="49" charset="0"/>
              </a:rPr>
              <a:t>   5:      5   24.23003   22.53931   616863.0  356436.63</a:t>
            </a:r>
          </a:p>
          <a:p>
            <a:r>
              <a:rPr lang="en-US" sz="1000" dirty="0">
                <a:latin typeface="Lucida Console" panose="020B0609040504020204" pitchFamily="49" charset="0"/>
              </a:rPr>
              <a:t>  ---                                                   </a:t>
            </a:r>
          </a:p>
          <a:p>
            <a:r>
              <a:rPr lang="en-US" sz="1000" dirty="0">
                <a:latin typeface="Lucida Console" panose="020B0609040504020204" pitchFamily="49" charset="0"/>
              </a:rPr>
              <a:t> 996:    996   24.18512   22.76598   488768.4  201246.23</a:t>
            </a:r>
          </a:p>
          <a:p>
            <a:r>
              <a:rPr lang="en-US" sz="1000" dirty="0">
                <a:latin typeface="Lucida Console" panose="020B0609040504020204" pitchFamily="49" charset="0"/>
              </a:rPr>
              <a:t> 997:    997   24.03623   21.63553   371101.3   94517.41</a:t>
            </a:r>
          </a:p>
          <a:p>
            <a:r>
              <a:rPr lang="en-US" sz="1000" dirty="0">
                <a:latin typeface="Lucida Console" panose="020B0609040504020204" pitchFamily="49" charset="0"/>
              </a:rPr>
              <a:t> 998:    998   25.38539   23.65377   547058.4  286333.51</a:t>
            </a:r>
          </a:p>
          <a:p>
            <a:r>
              <a:rPr lang="en-US" sz="1000" dirty="0">
                <a:latin typeface="Lucida Console" panose="020B0609040504020204" pitchFamily="49" charset="0"/>
              </a:rPr>
              <a:t> 999:    999   24.11722   21.56110   494899.0  242252.91</a:t>
            </a:r>
          </a:p>
          <a:p>
            <a:r>
              <a:rPr lang="en-US" sz="1000" dirty="0">
                <a:latin typeface="Lucida Console" panose="020B0609040504020204" pitchFamily="49" charset="0"/>
              </a:rPr>
              <a:t>1000:   1000   24.75846   22.33934   507393.7  241993.69</a:t>
            </a:r>
          </a:p>
        </p:txBody>
      </p:sp>
    </p:spTree>
    <p:extLst>
      <p:ext uri="{BB962C8B-B14F-4D97-AF65-F5344CB8AC3E}">
        <p14:creationId xmlns:p14="http://schemas.microsoft.com/office/powerpoint/2010/main" val="4229084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sp>
        <p:nvSpPr>
          <p:cNvPr id="4" name="Rectangle 3">
            <a:extLst>
              <a:ext uri="{FF2B5EF4-FFF2-40B4-BE49-F238E27FC236}">
                <a16:creationId xmlns:a16="http://schemas.microsoft.com/office/drawing/2014/main" id="{3EC9FC4B-3993-1E4D-8C95-C5124D1237F1}"/>
              </a:ext>
            </a:extLst>
          </p:cNvPr>
          <p:cNvSpPr/>
          <p:nvPr/>
        </p:nvSpPr>
        <p:spPr>
          <a:xfrm>
            <a:off x="457200" y="1708115"/>
            <a:ext cx="4572000" cy="400110"/>
          </a:xfrm>
          <a:prstGeom prst="rect">
            <a:avLst/>
          </a:prstGeom>
          <a:solidFill>
            <a:schemeClr val="bg1">
              <a:lumMod val="85000"/>
            </a:schemeClr>
          </a:solidFill>
        </p:spPr>
        <p:txBody>
          <a:bodyPr>
            <a:spAutoFit/>
          </a:bodyPr>
          <a:lstStyle/>
          <a:p>
            <a:r>
              <a:rPr lang="en-US" sz="1000" dirty="0" err="1">
                <a:latin typeface="Lucida Console" panose="020B0609040504020204" pitchFamily="49" charset="0"/>
              </a:rPr>
              <a:t>ce_out_wider</a:t>
            </a:r>
            <a:r>
              <a:rPr lang="en-US" sz="1000" dirty="0">
                <a:latin typeface="Lucida Console" panose="020B0609040504020204" pitchFamily="49" charset="0"/>
              </a:rPr>
              <a:t>[, .(</a:t>
            </a:r>
            <a:r>
              <a:rPr lang="en-US" sz="1000" dirty="0" err="1">
                <a:latin typeface="Lucida Console" panose="020B0609040504020204" pitchFamily="49" charset="0"/>
              </a:rPr>
              <a:t>icer</a:t>
            </a:r>
            <a:r>
              <a:rPr lang="en-US" sz="1000" dirty="0">
                <a:latin typeface="Lucida Console" panose="020B0609040504020204" pitchFamily="49" charset="0"/>
              </a:rPr>
              <a:t> = (mean(</a:t>
            </a:r>
            <a:r>
              <a:rPr lang="en-US" sz="1000" dirty="0" err="1">
                <a:latin typeface="Lucida Console" panose="020B0609040504020204" pitchFamily="49" charset="0"/>
              </a:rPr>
              <a:t>dcosts_New</a:t>
            </a:r>
            <a:r>
              <a:rPr lang="en-US" sz="1000" dirty="0">
                <a:latin typeface="Lucida Console" panose="020B0609040504020204" pitchFamily="49" charset="0"/>
              </a:rPr>
              <a:t> - </a:t>
            </a:r>
            <a:r>
              <a:rPr lang="en-US" sz="1000" dirty="0" err="1">
                <a:latin typeface="Lucida Console" panose="020B0609040504020204" pitchFamily="49" charset="0"/>
              </a:rPr>
              <a:t>dcosts_SOC</a:t>
            </a:r>
            <a:r>
              <a:rPr lang="en-US" sz="1000" dirty="0">
                <a:latin typeface="Lucida Console" panose="020B0609040504020204" pitchFamily="49" charset="0"/>
              </a:rPr>
              <a:t>))/</a:t>
            </a:r>
          </a:p>
          <a:p>
            <a:r>
              <a:rPr lang="en-US" sz="1000" dirty="0">
                <a:latin typeface="Lucida Console" panose="020B0609040504020204" pitchFamily="49" charset="0"/>
              </a:rPr>
              <a:t>                   mean(</a:t>
            </a:r>
            <a:r>
              <a:rPr lang="en-US" sz="1000" dirty="0" err="1">
                <a:latin typeface="Lucida Console" panose="020B0609040504020204" pitchFamily="49" charset="0"/>
              </a:rPr>
              <a:t>dqalys_New</a:t>
            </a:r>
            <a:r>
              <a:rPr lang="en-US" sz="1000" dirty="0">
                <a:latin typeface="Lucida Console" panose="020B0609040504020204" pitchFamily="49" charset="0"/>
              </a:rPr>
              <a:t> - </a:t>
            </a:r>
            <a:r>
              <a:rPr lang="en-US" sz="1000" dirty="0" err="1">
                <a:latin typeface="Lucida Console" panose="020B0609040504020204" pitchFamily="49" charset="0"/>
              </a:rPr>
              <a:t>dqalys_SOC</a:t>
            </a:r>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D94025FB-A869-564E-9971-E3676B7D8B24}"/>
              </a:ext>
            </a:extLst>
          </p:cNvPr>
          <p:cNvSpPr/>
          <p:nvPr/>
        </p:nvSpPr>
        <p:spPr>
          <a:xfrm>
            <a:off x="457200" y="2173250"/>
            <a:ext cx="4572000" cy="523220"/>
          </a:xfrm>
          <a:prstGeom prst="rect">
            <a:avLst/>
          </a:prstGeom>
        </p:spPr>
        <p:txBody>
          <a:bodyPr>
            <a:spAutoFit/>
          </a:bodyPr>
          <a:lstStyle/>
          <a:p>
            <a:r>
              <a:rPr lang="en-US" dirty="0"/>
              <a:t> 	 </a:t>
            </a:r>
            <a:r>
              <a:rPr lang="en-US" sz="1000" dirty="0" err="1">
                <a:latin typeface="Lucida Console" panose="020B0609040504020204" pitchFamily="49" charset="0"/>
              </a:rPr>
              <a:t>icer</a:t>
            </a:r>
            <a:endParaRPr lang="en-US" sz="1000" dirty="0">
              <a:latin typeface="Lucida Console" panose="020B0609040504020204" pitchFamily="49" charset="0"/>
            </a:endParaRPr>
          </a:p>
          <a:p>
            <a:r>
              <a:rPr lang="en-US" sz="1000" dirty="0">
                <a:latin typeface="Lucida Console" panose="020B0609040504020204" pitchFamily="49" charset="0"/>
              </a:rPr>
              <a:t>1: 131185.8</a:t>
            </a:r>
          </a:p>
        </p:txBody>
      </p:sp>
    </p:spTree>
    <p:extLst>
      <p:ext uri="{BB962C8B-B14F-4D97-AF65-F5344CB8AC3E}">
        <p14:creationId xmlns:p14="http://schemas.microsoft.com/office/powerpoint/2010/main" val="1296356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uncertainty for all model input parameters</a:t>
            </a:r>
          </a:p>
          <a:p>
            <a:r>
              <a:rPr lang="en-US" sz="1600" dirty="0"/>
              <a:t>Sampling the parameters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sp>
        <p:nvSpPr>
          <p:cNvPr id="4" name="Rectangle 3">
            <a:extLst>
              <a:ext uri="{FF2B5EF4-FFF2-40B4-BE49-F238E27FC236}">
                <a16:creationId xmlns:a16="http://schemas.microsoft.com/office/drawing/2014/main" id="{E4032389-F3FF-F74E-87E8-D933EB6DEADE}"/>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Link to complete R script</a:t>
            </a:r>
          </a:p>
        </p:txBody>
      </p:sp>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4B5CDC4-01A3-704E-A1AA-458B374EF3D2}"/>
              </a:ext>
            </a:extLst>
          </p:cNvPr>
          <p:cNvPicPr>
            <a:picLocks noChangeAspect="1"/>
          </p:cNvPicPr>
          <p:nvPr/>
        </p:nvPicPr>
        <p:blipFill>
          <a:blip r:embed="rId3"/>
          <a:stretch>
            <a:fillRect/>
          </a:stretch>
        </p:blipFill>
        <p:spPr>
          <a:xfrm>
            <a:off x="785304" y="1143000"/>
            <a:ext cx="7454900" cy="3904030"/>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Probabilistic sensitivity analysis</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“probabilistic-sensitivity-analysis”  documentation</a:t>
            </a:r>
          </a:p>
          <a:p>
            <a:r>
              <a:rPr lang="en-US" i="1" dirty="0"/>
              <a:t>Modify R-script “probabilistic-sensitivity-analysis”</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 – hesim</a:t>
            </a:r>
          </a:p>
        </p:txBody>
      </p:sp>
    </p:spTree>
    <p:extLst>
      <p:ext uri="{BB962C8B-B14F-4D97-AF65-F5344CB8AC3E}">
        <p14:creationId xmlns:p14="http://schemas.microsoft.com/office/powerpoint/2010/main" val="245877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a:t>
            </a:fld>
            <a:endParaRPr lang="en-US"/>
          </a:p>
        </p:txBody>
      </p:sp>
    </p:spTree>
    <p:extLst>
      <p:ext uri="{BB962C8B-B14F-4D97-AF65-F5344CB8AC3E}">
        <p14:creationId xmlns:p14="http://schemas.microsoft.com/office/powerpoint/2010/main" val="13730363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hesim</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cDTSTMs</a:t>
            </a:r>
            <a:r>
              <a:rPr lang="en-US" dirty="0"/>
              <a:t>)</a:t>
            </a:r>
          </a:p>
          <a:p>
            <a:pPr lvl="1"/>
            <a:r>
              <a:rPr lang="en-US" dirty="0"/>
              <a:t>time-homogeneous Markov models</a:t>
            </a:r>
          </a:p>
          <a:p>
            <a:pPr lvl="1"/>
            <a:r>
              <a:rPr lang="en-US" dirty="0"/>
              <a:t>time-inhomogeneous Markov models</a:t>
            </a:r>
          </a:p>
          <a:p>
            <a:r>
              <a:rPr lang="en-US" dirty="0"/>
              <a:t>n-state partitioned survival models (PSMs)</a:t>
            </a:r>
          </a:p>
          <a:p>
            <a:r>
              <a:rPr lang="en-US" dirty="0"/>
              <a:t>individual-level continuous time state transition models (</a:t>
            </a:r>
            <a:r>
              <a:rPr lang="en-US" dirty="0" err="1"/>
              <a:t>iCTSTMs</a:t>
            </a:r>
            <a:r>
              <a:rPr lang="en-US" dirty="0"/>
              <a:t>)</a:t>
            </a:r>
          </a:p>
          <a:p>
            <a:endParaRPr lang="en-US" dirty="0"/>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spTree>
    <p:extLst>
      <p:ext uri="{BB962C8B-B14F-4D97-AF65-F5344CB8AC3E}">
        <p14:creationId xmlns:p14="http://schemas.microsoft.com/office/powerpoint/2010/main" val="14749623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a:t>hesim</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spTree>
    <p:extLst>
      <p:ext uri="{BB962C8B-B14F-4D97-AF65-F5344CB8AC3E}">
        <p14:creationId xmlns:p14="http://schemas.microsoft.com/office/powerpoint/2010/main" val="336676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11211337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Simple Markov cohort models with hesim</a:t>
            </a:r>
          </a:p>
        </p:txBody>
      </p:sp>
      <p:sp>
        <p:nvSpPr>
          <p:cNvPr id="4" name="Rectangle 3">
            <a:extLst>
              <a:ext uri="{FF2B5EF4-FFF2-40B4-BE49-F238E27FC236}">
                <a16:creationId xmlns:a16="http://schemas.microsoft.com/office/drawing/2014/main" id="{88191FC1-C89A-C641-BB00-EE1D04F5AC29}"/>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72</a:t>
            </a:fld>
            <a:endParaRPr lang="en-US"/>
          </a:p>
        </p:txBody>
      </p:sp>
    </p:spTree>
    <p:extLst>
      <p:ext uri="{BB962C8B-B14F-4D97-AF65-F5344CB8AC3E}">
        <p14:creationId xmlns:p14="http://schemas.microsoft.com/office/powerpoint/2010/main" val="9109696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Simple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 </a:t>
            </a:r>
          </a:p>
          <a:p>
            <a:r>
              <a:rPr lang="en-US" i="1" dirty="0"/>
              <a:t>Modify R-script “…”</a:t>
            </a:r>
          </a:p>
          <a:p>
            <a:pPr lvl="1"/>
            <a:r>
              <a:rPr lang="en-US" i="1" dirty="0"/>
              <a:t>…</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73</a:t>
            </a:fld>
            <a:endParaRPr lang="en-US"/>
          </a:p>
        </p:txBody>
      </p:sp>
    </p:spTree>
    <p:extLst>
      <p:ext uri="{BB962C8B-B14F-4D97-AF65-F5344CB8AC3E}">
        <p14:creationId xmlns:p14="http://schemas.microsoft.com/office/powerpoint/2010/main" val="21607348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Time-varying state-transition models</a:t>
            </a:r>
          </a:p>
        </p:txBody>
      </p:sp>
    </p:spTree>
    <p:extLst>
      <p:ext uri="{BB962C8B-B14F-4D97-AF65-F5344CB8AC3E}">
        <p14:creationId xmlns:p14="http://schemas.microsoft.com/office/powerpoint/2010/main" val="8095894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Time-varying state-transition models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75</a:t>
            </a:fld>
            <a:endParaRPr lang="en-US"/>
          </a:p>
        </p:txBody>
      </p:sp>
    </p:spTree>
    <p:extLst>
      <p:ext uri="{BB962C8B-B14F-4D97-AF65-F5344CB8AC3E}">
        <p14:creationId xmlns:p14="http://schemas.microsoft.com/office/powerpoint/2010/main" val="9090478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Time-varying state-transition models</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76</a:t>
            </a:fld>
            <a:endParaRPr lang="en-US"/>
          </a:p>
        </p:txBody>
      </p:sp>
      <p:pic>
        <p:nvPicPr>
          <p:cNvPr id="8" name="Picture 7">
            <a:extLst>
              <a:ext uri="{FF2B5EF4-FFF2-40B4-BE49-F238E27FC236}">
                <a16:creationId xmlns:a16="http://schemas.microsoft.com/office/drawing/2014/main" id="{6AB92BD5-AE16-1347-B541-61F9357A9B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59429" y="727890"/>
            <a:ext cx="5289580" cy="4415610"/>
          </a:xfrm>
          <a:prstGeom prst="rect">
            <a:avLst/>
          </a:prstGeom>
        </p:spPr>
      </p:pic>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https://hesim-dev.github.io/ispor-short-course/articles/individual-paient-simulation.html</a:t>
            </a:r>
            <a:endParaRPr lang="en-US" sz="2000" dirty="0">
              <a:solidFill>
                <a:srgbClr val="C30D3E"/>
              </a:solidFill>
            </a:endParaRPr>
          </a:p>
        </p:txBody>
      </p:sp>
    </p:spTree>
    <p:extLst>
      <p:ext uri="{BB962C8B-B14F-4D97-AF65-F5344CB8AC3E}">
        <p14:creationId xmlns:p14="http://schemas.microsoft.com/office/powerpoint/2010/main" val="26814381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models</a:t>
            </a:r>
          </a:p>
        </p:txBody>
      </p:sp>
    </p:spTree>
    <p:extLst>
      <p:ext uri="{BB962C8B-B14F-4D97-AF65-F5344CB8AC3E}">
        <p14:creationId xmlns:p14="http://schemas.microsoft.com/office/powerpoint/2010/main" val="12492214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Partitioned survival models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An N-state partitioned survival model (PSM) simulates the probability that a patient is in each of N distinct health states at a given point of time when treated by a particular therapy. </a:t>
            </a:r>
          </a:p>
          <a:p>
            <a:r>
              <a:rPr lang="en-US" dirty="0"/>
              <a:t>State membership is estimated from a set of non-mutually exclusive survival curves; for an N-state model, N-1 survival curves are required.</a:t>
            </a:r>
          </a:p>
          <a:p>
            <a:r>
              <a:rPr lang="en-US" dirty="0"/>
              <a:t>QALYs and total costs associated with a given health state for a given treatment strategy and patient are calculated by integrating the “weighted” probability of survival, where weights are a function of the discount factor and predicted state values.</a:t>
            </a:r>
          </a:p>
        </p:txBody>
      </p:sp>
      <p:sp>
        <p:nvSpPr>
          <p:cNvPr id="4" name="Slide Number Placeholder 3">
            <a:extLst>
              <a:ext uri="{FF2B5EF4-FFF2-40B4-BE49-F238E27FC236}">
                <a16:creationId xmlns:a16="http://schemas.microsoft.com/office/drawing/2014/main" id="{4B891E97-9C3B-FD4B-B163-4E5F32129A7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78</a:t>
            </a:fld>
            <a:endParaRPr lang="en-US"/>
          </a:p>
        </p:txBody>
      </p:sp>
    </p:spTree>
    <p:extLst>
      <p:ext uri="{BB962C8B-B14F-4D97-AF65-F5344CB8AC3E}">
        <p14:creationId xmlns:p14="http://schemas.microsoft.com/office/powerpoint/2010/main" val="3107317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25296449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Partitioned survival models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B1E66A3-AFC7-DE41-B64D-DB1CE3D2316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79</a:t>
            </a:fld>
            <a:endParaRPr lang="en-US"/>
          </a:p>
        </p:txBody>
      </p:sp>
    </p:spTree>
    <p:extLst>
      <p:ext uri="{BB962C8B-B14F-4D97-AF65-F5344CB8AC3E}">
        <p14:creationId xmlns:p14="http://schemas.microsoft.com/office/powerpoint/2010/main" val="32952397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5D7FA-4F59-A247-B26F-6EC177EFB989}"/>
              </a:ext>
            </a:extLst>
          </p:cNvPr>
          <p:cNvSpPr>
            <a:spLocks noGrp="1"/>
          </p:cNvSpPr>
          <p:nvPr>
            <p:ph type="title"/>
          </p:nvPr>
        </p:nvSpPr>
        <p:spPr/>
        <p:txBody>
          <a:bodyPr/>
          <a:lstStyle/>
          <a:p>
            <a:r>
              <a:rPr lang="en-US" dirty="0"/>
              <a:t>Partitioned survival models</a:t>
            </a:r>
          </a:p>
        </p:txBody>
      </p:sp>
      <p:sp>
        <p:nvSpPr>
          <p:cNvPr id="4" name="Rectangle 3">
            <a:extLst>
              <a:ext uri="{FF2B5EF4-FFF2-40B4-BE49-F238E27FC236}">
                <a16:creationId xmlns:a16="http://schemas.microsoft.com/office/drawing/2014/main" id="{78CC3410-B896-774F-A709-DA7AE732E2A1}"/>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2">
                  <a:extLst>
                    <a:ext uri="{A12FA001-AC4F-418D-AE19-62706E023703}">
                      <ahyp:hlinkClr xmlns:ahyp="http://schemas.microsoft.com/office/drawing/2018/hyperlinkcolor" val="tx"/>
                    </a:ext>
                  </a:extLst>
                </a:hlinkClick>
              </a:rPr>
              <a:t>https://hesim-dev.github.io/ispor-short-course/articles/partitioned-survival-model-simple.html</a:t>
            </a:r>
            <a:endParaRPr lang="en-US" sz="2000" dirty="0">
              <a:solidFill>
                <a:srgbClr val="C30D3E"/>
              </a:solidFill>
            </a:endParaRPr>
          </a:p>
        </p:txBody>
      </p:sp>
      <p:sp>
        <p:nvSpPr>
          <p:cNvPr id="7" name="Slide Number Placeholder 3">
            <a:extLst>
              <a:ext uri="{FF2B5EF4-FFF2-40B4-BE49-F238E27FC236}">
                <a16:creationId xmlns:a16="http://schemas.microsoft.com/office/drawing/2014/main" id="{6101DBC9-171D-4849-A7CB-6353CA2F450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80</a:t>
            </a:fld>
            <a:endParaRPr lang="en-US"/>
          </a:p>
        </p:txBody>
      </p:sp>
    </p:spTree>
    <p:extLst>
      <p:ext uri="{BB962C8B-B14F-4D97-AF65-F5344CB8AC3E}">
        <p14:creationId xmlns:p14="http://schemas.microsoft.com/office/powerpoint/2010/main" val="29299225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C30D3E"/>
                </a:solidFill>
                <a:latin typeface="+mj-lt"/>
                <a:ea typeface="+mn-ea"/>
                <a:cs typeface="+mn-cs"/>
              </a:rPr>
              <a:t>Demonstration: Partitioned survival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a:t>
            </a:r>
          </a:p>
          <a:p>
            <a:r>
              <a:rPr lang="en-US" i="1" dirty="0"/>
              <a:t>…</a:t>
            </a:r>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81</a:t>
            </a:fld>
            <a:endParaRPr lang="en-US"/>
          </a:p>
        </p:txBody>
      </p:sp>
    </p:spTree>
    <p:extLst>
      <p:ext uri="{BB962C8B-B14F-4D97-AF65-F5344CB8AC3E}">
        <p14:creationId xmlns:p14="http://schemas.microsoft.com/office/powerpoint/2010/main" val="33482577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Decision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83</a:t>
            </a:fld>
            <a:endParaRPr lang="en-US"/>
          </a:p>
        </p:txBody>
      </p:sp>
    </p:spTree>
    <p:extLst>
      <p:ext uri="{BB962C8B-B14F-4D97-AF65-F5344CB8AC3E}">
        <p14:creationId xmlns:p14="http://schemas.microsoft.com/office/powerpoint/2010/main" val="37339996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5A987-9B35-9841-9D01-AD07688D31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25683" y="784688"/>
            <a:ext cx="5222435" cy="435881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84</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https://hesim-dev.github.io/ispor-short-course/articles/decision-analysis.html</a:t>
            </a:r>
            <a:endParaRPr lang="en-US" sz="2000" dirty="0">
              <a:solidFill>
                <a:srgbClr val="C30D3E"/>
              </a:solidFill>
            </a:endParaRPr>
          </a:p>
        </p:txBody>
      </p:sp>
    </p:spTree>
    <p:extLst>
      <p:ext uri="{BB962C8B-B14F-4D97-AF65-F5344CB8AC3E}">
        <p14:creationId xmlns:p14="http://schemas.microsoft.com/office/powerpoint/2010/main" val="27707236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“individual-patient-simulation-decision-analysis” </a:t>
            </a:r>
          </a:p>
          <a:p>
            <a:pPr lvl="1"/>
            <a:r>
              <a:rPr lang="en-US" i="1" dirty="0"/>
              <a:t>Explain “Decision analysis” code</a:t>
            </a:r>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Tree>
    <p:extLst>
      <p:ext uri="{BB962C8B-B14F-4D97-AF65-F5344CB8AC3E}">
        <p14:creationId xmlns:p14="http://schemas.microsoft.com/office/powerpoint/2010/main" val="21157413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 </a:t>
            </a:r>
          </a:p>
          <a:p>
            <a:r>
              <a:rPr lang="en-US" dirty="0"/>
              <a:t>Your problems are rarely unique</a:t>
            </a:r>
          </a:p>
          <a:p>
            <a:r>
              <a:rPr lang="en-US" dirty="0"/>
              <a:t>Easier to share and review</a:t>
            </a:r>
          </a:p>
          <a:p>
            <a:r>
              <a:rPr lang="en-US" dirty="0"/>
              <a:t>More complex analysis and microsimulation …..</a:t>
            </a:r>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Tree>
    <p:extLst>
      <p:ext uri="{BB962C8B-B14F-4D97-AF65-F5344CB8AC3E}">
        <p14:creationId xmlns:p14="http://schemas.microsoft.com/office/powerpoint/2010/main" val="27990263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099CF8-D6EA-2E4C-926F-0D79748A986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Tree>
    <p:extLst>
      <p:ext uri="{BB962C8B-B14F-4D97-AF65-F5344CB8AC3E}">
        <p14:creationId xmlns:p14="http://schemas.microsoft.com/office/powerpoint/2010/main" val="1100898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4747996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1B9-E9E2-3542-950F-182CC445D88C}"/>
              </a:ext>
            </a:extLst>
          </p:cNvPr>
          <p:cNvSpPr>
            <a:spLocks noGrp="1"/>
          </p:cNvSpPr>
          <p:nvPr>
            <p:ph type="title"/>
          </p:nvPr>
        </p:nvSpPr>
        <p:spPr/>
        <p:txBody>
          <a:bodyPr/>
          <a:lstStyle/>
          <a:p>
            <a:r>
              <a:rPr lang="en-US" dirty="0"/>
              <a:t>SLIDES THAT MAY BE USEFUL</a:t>
            </a:r>
          </a:p>
        </p:txBody>
      </p:sp>
      <p:sp>
        <p:nvSpPr>
          <p:cNvPr id="3" name="Text Placeholder 2">
            <a:extLst>
              <a:ext uri="{FF2B5EF4-FFF2-40B4-BE49-F238E27FC236}">
                <a16:creationId xmlns:a16="http://schemas.microsoft.com/office/drawing/2014/main" id="{E2EAF2A9-9F24-2F49-BEC6-29D94046563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752393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56E9-5D95-0749-A61C-4FE70053458E}"/>
              </a:ext>
            </a:extLst>
          </p:cNvPr>
          <p:cNvSpPr>
            <a:spLocks noGrp="1"/>
          </p:cNvSpPr>
          <p:nvPr>
            <p:ph type="title"/>
          </p:nvPr>
        </p:nvSpPr>
        <p:spPr/>
        <p:txBody>
          <a:bodyPr/>
          <a:lstStyle/>
          <a:p>
            <a:r>
              <a:rPr lang="en-US" dirty="0"/>
              <a:t>Two methods for simulating multi-state models</a:t>
            </a:r>
          </a:p>
        </p:txBody>
      </p:sp>
      <p:sp>
        <p:nvSpPr>
          <p:cNvPr id="3" name="Content Placeholder 2">
            <a:extLst>
              <a:ext uri="{FF2B5EF4-FFF2-40B4-BE49-F238E27FC236}">
                <a16:creationId xmlns:a16="http://schemas.microsoft.com/office/drawing/2014/main" id="{CBA2C12F-5FA5-9447-A9D7-3F3F9BC33178}"/>
              </a:ext>
            </a:extLst>
          </p:cNvPr>
          <p:cNvSpPr>
            <a:spLocks noGrp="1"/>
          </p:cNvSpPr>
          <p:nvPr>
            <p:ph idx="1"/>
          </p:nvPr>
        </p:nvSpPr>
        <p:spPr/>
        <p:txBody>
          <a:bodyPr/>
          <a:lstStyle/>
          <a:p>
            <a:pPr marL="342900" indent="-342900">
              <a:buFont typeface="+mj-lt"/>
              <a:buAutoNum type="arabicPeriod"/>
            </a:pPr>
            <a:r>
              <a:rPr lang="en-US" dirty="0"/>
              <a:t>Cohort simulation (Aalen-Johansen estimator)</a:t>
            </a:r>
          </a:p>
          <a:p>
            <a:pPr marL="563562" lvl="1" indent="-342900"/>
            <a:r>
              <a:rPr lang="en-US" dirty="0"/>
              <a:t>Matrix version of the Kaplan-Meier estimator that can compute state occupancy probabilities</a:t>
            </a:r>
          </a:p>
          <a:p>
            <a:pPr marL="563562" lvl="1" indent="-342900"/>
            <a:r>
              <a:rPr lang="en-US" dirty="0"/>
              <a:t>Only applicable to clock-forward models</a:t>
            </a:r>
          </a:p>
          <a:p>
            <a:pPr marL="342900" indent="-342900">
              <a:buFont typeface="+mj-lt"/>
              <a:buAutoNum type="arabicPeriod"/>
            </a:pPr>
            <a:r>
              <a:rPr lang="en-US" dirty="0"/>
              <a:t>Individual-level simulation</a:t>
            </a:r>
          </a:p>
          <a:p>
            <a:pPr marL="563562" lvl="1" indent="-342900"/>
            <a:r>
              <a:rPr lang="en-US" dirty="0"/>
              <a:t>Simulate trajectories through multi-state model with random number generation for a large number of patients</a:t>
            </a:r>
          </a:p>
          <a:p>
            <a:pPr marL="563562" lvl="1" indent="-342900"/>
            <a:r>
              <a:rPr lang="en-US" dirty="0"/>
              <a:t>Compute expected values by averaging over simulating patients</a:t>
            </a:r>
          </a:p>
          <a:p>
            <a:pPr marL="563562" lvl="1" indent="-342900"/>
            <a:r>
              <a:rPr lang="en-US" dirty="0"/>
              <a:t>Applicable to both clock-forward and clock-reset models</a:t>
            </a:r>
          </a:p>
          <a:p>
            <a:pPr marL="563562" lvl="1" indent="-342900"/>
            <a:endParaRPr lang="en-US" dirty="0"/>
          </a:p>
          <a:p>
            <a:endParaRPr lang="en-US" dirty="0"/>
          </a:p>
          <a:p>
            <a:endParaRPr lang="en-US" dirty="0"/>
          </a:p>
        </p:txBody>
      </p:sp>
    </p:spTree>
    <p:extLst>
      <p:ext uri="{BB962C8B-B14F-4D97-AF65-F5344CB8AC3E}">
        <p14:creationId xmlns:p14="http://schemas.microsoft.com/office/powerpoint/2010/main" val="25456225"/>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10575</TotalTime>
  <Words>6301</Words>
  <Application>Microsoft Macintosh PowerPoint</Application>
  <PresentationFormat>On-screen Show (16:9)</PresentationFormat>
  <Paragraphs>869</Paragraphs>
  <Slides>91</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91</vt:i4>
      </vt:variant>
    </vt:vector>
  </HeadingPairs>
  <TitlesOfParts>
    <vt:vector size="99"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Modeling in Excel</vt:lpstr>
      <vt:lpstr>PowerPoint Presentation</vt:lpstr>
      <vt:lpstr>PowerPoint Presentation</vt:lpstr>
      <vt:lpstr>Where is Waldo</vt:lpstr>
      <vt:lpstr>Criticisms</vt:lpstr>
      <vt:lpstr>Time to change?</vt:lpstr>
      <vt:lpstr>Alternative</vt:lpstr>
      <vt:lpstr>What is R</vt:lpstr>
      <vt:lpstr>Programing in R</vt:lpstr>
      <vt:lpstr>PowerPoint Presentation</vt:lpstr>
      <vt:lpstr>Health states describing course of disease over time</vt:lpstr>
      <vt:lpstr>Markov model</vt:lpstr>
      <vt:lpstr>Semi-Markov model</vt:lpstr>
      <vt:lpstr>Partitioned survival model</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Online documentation</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Reorganize output</vt:lpstr>
      <vt:lpstr>Reorganize output</vt:lpstr>
      <vt:lpstr>Cost-effectiveness analysis</vt:lpstr>
      <vt:lpstr>Cost-effectiveness analysis</vt:lpstr>
      <vt:lpstr>Cost-effectiveness analysis</vt:lpstr>
      <vt:lpstr>Steps</vt:lpstr>
      <vt:lpstr>Complete R script</vt:lpstr>
      <vt:lpstr>Probabilistic sensitivity analysis</vt:lpstr>
      <vt:lpstr>Exercise 2: Incorporating probabilistic sensitivity analysis</vt:lpstr>
      <vt:lpstr>PowerPoint Presentation</vt:lpstr>
      <vt:lpstr>What is hesim</vt:lpstr>
      <vt:lpstr>hesim</vt:lpstr>
      <vt:lpstr>PowerPoint Presentation</vt:lpstr>
      <vt:lpstr>Simple Markov cohort models with hesim</vt:lpstr>
      <vt:lpstr>Exercise 3: Simple Markov cohort model with hesim</vt:lpstr>
      <vt:lpstr>PowerPoint Presentation</vt:lpstr>
      <vt:lpstr>Time-varying state-transition models</vt:lpstr>
      <vt:lpstr>Time-varying state-transition models</vt:lpstr>
      <vt:lpstr>PowerPoint Presentation</vt:lpstr>
      <vt:lpstr>Partitioned survival models</vt:lpstr>
      <vt:lpstr>Partitioned survival models</vt:lpstr>
      <vt:lpstr>Partitioned survival models</vt:lpstr>
      <vt:lpstr>Demonstration: Partitioned survival model</vt:lpstr>
      <vt:lpstr>PowerPoint Presentation</vt:lpstr>
      <vt:lpstr>Decision analysis</vt:lpstr>
      <vt:lpstr>Cost-effectiveness analysis</vt:lpstr>
      <vt:lpstr>Exercise 5: Cost-effectiveness analysis</vt:lpstr>
      <vt:lpstr>PowerPoint Presentation</vt:lpstr>
      <vt:lpstr>So why R for CE modeling?</vt:lpstr>
      <vt:lpstr>PowerPoint Presentation</vt:lpstr>
      <vt:lpstr>SLIDES THAT MAY BE USEFUL</vt:lpstr>
      <vt:lpstr>Two methods for simulating multi-state models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692</cp:revision>
  <cp:lastPrinted>2019-06-07T19:51:54Z</cp:lastPrinted>
  <dcterms:created xsi:type="dcterms:W3CDTF">2014-12-05T18:34:48Z</dcterms:created>
  <dcterms:modified xsi:type="dcterms:W3CDTF">2020-09-13T20:26:50Z</dcterms:modified>
  <cp:category/>
</cp:coreProperties>
</file>